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56" r:id="rId2"/>
    <p:sldId id="257" r:id="rId3"/>
    <p:sldId id="259" r:id="rId4"/>
    <p:sldId id="265" r:id="rId5"/>
    <p:sldId id="260" r:id="rId6"/>
    <p:sldId id="262" r:id="rId7"/>
    <p:sldId id="264"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537385-A204-43A0-B1B9-3DAC929D8C2A}" v="2" dt="2026-04-06T16:26:27.9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77" d="100"/>
          <a:sy n="77" d="100"/>
        </p:scale>
        <p:origin x="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Minnis" userId="d3d79908f8a2992a" providerId="LiveId" clId="{D9652035-898B-46E3-A7D5-DF8A77F29C65}"/>
    <pc:docChg chg="custSel addSld delSld modSld">
      <pc:chgData name="Andrew Minnis" userId="d3d79908f8a2992a" providerId="LiveId" clId="{D9652035-898B-46E3-A7D5-DF8A77F29C65}" dt="2026-04-06T16:27:12.867" v="66" actId="20577"/>
      <pc:docMkLst>
        <pc:docMk/>
      </pc:docMkLst>
      <pc:sldChg chg="modSp mod">
        <pc:chgData name="Andrew Minnis" userId="d3d79908f8a2992a" providerId="LiveId" clId="{D9652035-898B-46E3-A7D5-DF8A77F29C65}" dt="2026-04-06T16:27:12.867" v="66" actId="20577"/>
        <pc:sldMkLst>
          <pc:docMk/>
          <pc:sldMk cId="221184275" sldId="256"/>
        </pc:sldMkLst>
        <pc:spChg chg="mod">
          <ac:chgData name="Andrew Minnis" userId="d3d79908f8a2992a" providerId="LiveId" clId="{D9652035-898B-46E3-A7D5-DF8A77F29C65}" dt="2026-04-06T16:27:12.867" v="66" actId="20577"/>
          <ac:spMkLst>
            <pc:docMk/>
            <pc:sldMk cId="221184275" sldId="256"/>
            <ac:spMk id="4" creationId="{988A4BA4-5531-0655-6DF5-C79C3D309673}"/>
          </ac:spMkLst>
        </pc:spChg>
      </pc:sldChg>
      <pc:sldChg chg="addSp delSp modSp del mod">
        <pc:chgData name="Andrew Minnis" userId="d3d79908f8a2992a" providerId="LiveId" clId="{D9652035-898B-46E3-A7D5-DF8A77F29C65}" dt="2026-04-06T16:25:53.336" v="58" actId="2696"/>
        <pc:sldMkLst>
          <pc:docMk/>
          <pc:sldMk cId="2325284452" sldId="258"/>
        </pc:sldMkLst>
        <pc:spChg chg="add del mod">
          <ac:chgData name="Andrew Minnis" userId="d3d79908f8a2992a" providerId="LiveId" clId="{D9652035-898B-46E3-A7D5-DF8A77F29C65}" dt="2026-04-06T16:25:16.134" v="57" actId="478"/>
          <ac:spMkLst>
            <pc:docMk/>
            <pc:sldMk cId="2325284452" sldId="258"/>
            <ac:spMk id="3" creationId="{983C3EB3-4072-8266-C601-0D5C86AED5F8}"/>
          </ac:spMkLst>
        </pc:spChg>
        <pc:spChg chg="del">
          <ac:chgData name="Andrew Minnis" userId="d3d79908f8a2992a" providerId="LiveId" clId="{D9652035-898B-46E3-A7D5-DF8A77F29C65}" dt="2026-04-06T16:25:12.824" v="56" actId="478"/>
          <ac:spMkLst>
            <pc:docMk/>
            <pc:sldMk cId="2325284452" sldId="258"/>
            <ac:spMk id="6" creationId="{5B4EE99F-8A7A-1FB3-E8E4-98ADE39C36B2}"/>
          </ac:spMkLst>
        </pc:spChg>
      </pc:sldChg>
      <pc:sldChg chg="modSp mod">
        <pc:chgData name="Andrew Minnis" userId="d3d79908f8a2992a" providerId="LiveId" clId="{D9652035-898B-46E3-A7D5-DF8A77F29C65}" dt="2026-04-06T16:26:25.203" v="62"/>
        <pc:sldMkLst>
          <pc:docMk/>
          <pc:sldMk cId="1543541814" sldId="259"/>
        </pc:sldMkLst>
        <pc:spChg chg="mod">
          <ac:chgData name="Andrew Minnis" userId="d3d79908f8a2992a" providerId="LiveId" clId="{D9652035-898B-46E3-A7D5-DF8A77F29C65}" dt="2026-04-06T16:26:25.203" v="62"/>
          <ac:spMkLst>
            <pc:docMk/>
            <pc:sldMk cId="1543541814" sldId="259"/>
            <ac:spMk id="3" creationId="{7E248063-F997-C30A-56A3-0FEC9C13D4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A8D3EB-E4D7-4CA5-97A3-56625C65D033}" type="datetimeFigureOut">
              <a:rPr lang="en-GB" smtClean="0"/>
              <a:t>06/04/2026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C4A89-07D3-4231-9C8B-105750B06F05}" type="slidenum">
              <a:rPr lang="en-GB" smtClean="0"/>
              <a:t>‹#›</a:t>
            </a:fld>
            <a:endParaRPr lang="en-GB"/>
          </a:p>
        </p:txBody>
      </p:sp>
    </p:spTree>
    <p:extLst>
      <p:ext uri="{BB962C8B-B14F-4D97-AF65-F5344CB8AC3E}">
        <p14:creationId xmlns:p14="http://schemas.microsoft.com/office/powerpoint/2010/main" val="3783001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3C4A89-07D3-4231-9C8B-105750B06F05}" type="slidenum">
              <a:rPr lang="en-GB" smtClean="0"/>
              <a:t>5</a:t>
            </a:fld>
            <a:endParaRPr lang="en-GB"/>
          </a:p>
        </p:txBody>
      </p:sp>
    </p:spTree>
    <p:extLst>
      <p:ext uri="{BB962C8B-B14F-4D97-AF65-F5344CB8AC3E}">
        <p14:creationId xmlns:p14="http://schemas.microsoft.com/office/powerpoint/2010/main" val="306340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585771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4760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02044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976059-548D-4AC6-A66F-3F714F35AE46}" type="datetimeFigureOut">
              <a:rPr lang="en-GB" smtClean="0"/>
              <a:t>06/04/2026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345611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976059-548D-4AC6-A66F-3F714F35AE46}" type="datetimeFigureOut">
              <a:rPr lang="en-GB" smtClean="0"/>
              <a:t>06/04/2026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872703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976059-548D-4AC6-A66F-3F714F35AE46}" type="datetimeFigureOut">
              <a:rPr lang="en-GB" smtClean="0"/>
              <a:t>06/04/2026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967363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976059-548D-4AC6-A66F-3F714F35AE46}" type="datetimeFigureOut">
              <a:rPr lang="en-GB" smtClean="0"/>
              <a:t>06/04/2026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3305135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976059-548D-4AC6-A66F-3F714F35AE46}" type="datetimeFigureOut">
              <a:rPr lang="en-GB" smtClean="0"/>
              <a:t>06/04/2026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1716141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976059-548D-4AC6-A66F-3F714F35AE46}" type="datetimeFigureOut">
              <a:rPr lang="en-GB" smtClean="0"/>
              <a:t>06/04/2026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3058013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976059-548D-4AC6-A66F-3F714F35AE46}" type="datetimeFigureOut">
              <a:rPr lang="en-GB" smtClean="0"/>
              <a:t>06/04/2026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868327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1582254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3596318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1095009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563842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1537673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2360982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76059-548D-4AC6-A66F-3F714F35AE46}" type="datetimeFigureOut">
              <a:rPr lang="en-GB" smtClean="0"/>
              <a:t>06/04/2026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7E5B09-ED70-485F-B560-FF9A456A7434}" type="slidenum">
              <a:rPr lang="en-GB" smtClean="0"/>
              <a:t>‹#›</a:t>
            </a:fld>
            <a:endParaRPr lang="en-GB"/>
          </a:p>
        </p:txBody>
      </p:sp>
    </p:spTree>
    <p:extLst>
      <p:ext uri="{BB962C8B-B14F-4D97-AF65-F5344CB8AC3E}">
        <p14:creationId xmlns:p14="http://schemas.microsoft.com/office/powerpoint/2010/main" val="4147926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976059-548D-4AC6-A66F-3F714F35AE46}" type="datetimeFigureOut">
              <a:rPr lang="en-GB" smtClean="0"/>
              <a:t>06/04/2026</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7E5B09-ED70-485F-B560-FF9A456A7434}" type="slidenum">
              <a:rPr lang="en-GB" smtClean="0"/>
              <a:t>‹#›</a:t>
            </a:fld>
            <a:endParaRPr lang="en-GB"/>
          </a:p>
        </p:txBody>
      </p:sp>
    </p:spTree>
    <p:extLst>
      <p:ext uri="{BB962C8B-B14F-4D97-AF65-F5344CB8AC3E}">
        <p14:creationId xmlns:p14="http://schemas.microsoft.com/office/powerpoint/2010/main" val="13179850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8A4BA4-5531-0655-6DF5-C79C3D309673}"/>
              </a:ext>
            </a:extLst>
          </p:cNvPr>
          <p:cNvSpPr txBox="1">
            <a:spLocks/>
          </p:cNvSpPr>
          <p:nvPr/>
        </p:nvSpPr>
        <p:spPr>
          <a:xfrm>
            <a:off x="4718957" y="1583871"/>
            <a:ext cx="6648450" cy="2620736"/>
          </a:xfrm>
          <a:prstGeom prst="rect">
            <a:avLst/>
          </a:prstGeom>
          <a:effectLst/>
        </p:spPr>
        <p:txBody>
          <a:bodyPr vert="horz" lIns="91440" tIns="45720" rIns="91440" bIns="45720" rtlCol="0" anchor="b">
            <a:normAutofit/>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8600" b="1" dirty="0"/>
              <a:t>Start Team  </a:t>
            </a:r>
          </a:p>
          <a:p>
            <a:r>
              <a:rPr lang="en-GB" sz="3600" dirty="0"/>
              <a:t>Updates for 2026 season</a:t>
            </a:r>
          </a:p>
        </p:txBody>
      </p:sp>
    </p:spTree>
    <p:extLst>
      <p:ext uri="{BB962C8B-B14F-4D97-AF65-F5344CB8AC3E}">
        <p14:creationId xmlns:p14="http://schemas.microsoft.com/office/powerpoint/2010/main" val="221184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70DA76-93E9-12DF-6BF6-F92EE61FBA0E}"/>
              </a:ext>
            </a:extLst>
          </p:cNvPr>
          <p:cNvPicPr>
            <a:picLocks noChangeAspect="1"/>
          </p:cNvPicPr>
          <p:nvPr/>
        </p:nvPicPr>
        <p:blipFill>
          <a:blip r:embed="rId2"/>
          <a:stretch>
            <a:fillRect/>
          </a:stretch>
        </p:blipFill>
        <p:spPr>
          <a:xfrm>
            <a:off x="2902689" y="1099987"/>
            <a:ext cx="8063021" cy="5488592"/>
          </a:xfrm>
          <a:prstGeom prst="rect">
            <a:avLst/>
          </a:prstGeom>
        </p:spPr>
      </p:pic>
      <p:sp>
        <p:nvSpPr>
          <p:cNvPr id="6" name="Title 1">
            <a:extLst>
              <a:ext uri="{FF2B5EF4-FFF2-40B4-BE49-F238E27FC236}">
                <a16:creationId xmlns:a16="http://schemas.microsoft.com/office/drawing/2014/main" id="{3FE04A7F-40B9-D74F-CD51-394A7156D2FA}"/>
              </a:ext>
            </a:extLst>
          </p:cNvPr>
          <p:cNvSpPr>
            <a:spLocks noGrp="1"/>
          </p:cNvSpPr>
          <p:nvPr>
            <p:ph type="title"/>
          </p:nvPr>
        </p:nvSpPr>
        <p:spPr>
          <a:xfrm>
            <a:off x="1676400" y="0"/>
            <a:ext cx="10515600" cy="1006475"/>
          </a:xfrm>
        </p:spPr>
        <p:txBody>
          <a:bodyPr/>
          <a:lstStyle/>
          <a:p>
            <a:r>
              <a:rPr lang="en-GB" b="1" dirty="0"/>
              <a:t>1 - DQ rules </a:t>
            </a:r>
            <a:r>
              <a:rPr lang="en-GB" dirty="0"/>
              <a:t>even age groups</a:t>
            </a:r>
          </a:p>
        </p:txBody>
      </p:sp>
    </p:spTree>
    <p:extLst>
      <p:ext uri="{BB962C8B-B14F-4D97-AF65-F5344CB8AC3E}">
        <p14:creationId xmlns:p14="http://schemas.microsoft.com/office/powerpoint/2010/main" val="239988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59F32-A2B3-556A-F041-51CE122796CD}"/>
              </a:ext>
            </a:extLst>
          </p:cNvPr>
          <p:cNvSpPr>
            <a:spLocks noGrp="1"/>
          </p:cNvSpPr>
          <p:nvPr>
            <p:ph type="title"/>
          </p:nvPr>
        </p:nvSpPr>
        <p:spPr>
          <a:xfrm>
            <a:off x="1676400" y="171450"/>
            <a:ext cx="10515600" cy="1006475"/>
          </a:xfrm>
        </p:spPr>
        <p:txBody>
          <a:bodyPr>
            <a:normAutofit fontScale="90000"/>
          </a:bodyPr>
          <a:lstStyle/>
          <a:p>
            <a:r>
              <a:rPr lang="en-GB" b="1" dirty="0"/>
              <a:t>2 – TR44.6.3 Short Track </a:t>
            </a:r>
            <a:r>
              <a:rPr lang="en-GB" dirty="0"/>
              <a:t>800m</a:t>
            </a:r>
            <a:br>
              <a:rPr lang="en-GB" dirty="0"/>
            </a:br>
            <a:r>
              <a:rPr lang="en-GB" sz="2200" u="sng" dirty="0">
                <a:solidFill>
                  <a:srgbClr val="FF0000"/>
                </a:solidFill>
              </a:rPr>
              <a:t>Aim of update </a:t>
            </a:r>
            <a:r>
              <a:rPr lang="en-GB" sz="2200" dirty="0">
                <a:solidFill>
                  <a:srgbClr val="FF0000"/>
                </a:solidFill>
              </a:rPr>
              <a:t>To reduce physical contact and jostling between athletes in 800m races started lanes</a:t>
            </a:r>
            <a:endParaRPr lang="en-GB" dirty="0">
              <a:solidFill>
                <a:srgbClr val="FF0000"/>
              </a:solidFill>
            </a:endParaRPr>
          </a:p>
        </p:txBody>
      </p:sp>
      <p:sp>
        <p:nvSpPr>
          <p:cNvPr id="3" name="Content Placeholder 2">
            <a:extLst>
              <a:ext uri="{FF2B5EF4-FFF2-40B4-BE49-F238E27FC236}">
                <a16:creationId xmlns:a16="http://schemas.microsoft.com/office/drawing/2014/main" id="{7E248063-F997-C30A-56A3-0FEC9C13D4E7}"/>
              </a:ext>
            </a:extLst>
          </p:cNvPr>
          <p:cNvSpPr>
            <a:spLocks noGrp="1"/>
          </p:cNvSpPr>
          <p:nvPr>
            <p:ph idx="1"/>
          </p:nvPr>
        </p:nvSpPr>
        <p:spPr>
          <a:xfrm>
            <a:off x="2204357" y="951593"/>
            <a:ext cx="9573986" cy="5543551"/>
          </a:xfrm>
        </p:spPr>
        <p:txBody>
          <a:bodyPr>
            <a:normAutofit/>
          </a:bodyPr>
          <a:lstStyle/>
          <a:p>
            <a:pPr marL="0" indent="0" algn="ctr">
              <a:buNone/>
            </a:pPr>
            <a:endParaRPr lang="en-GB" b="1" dirty="0"/>
          </a:p>
          <a:p>
            <a:pPr marL="0" indent="0" algn="ctr">
              <a:buNone/>
            </a:pPr>
            <a:r>
              <a:rPr lang="en-GB" i="1" dirty="0"/>
              <a:t>For the start of races of 800m, each athlete may be assigned a separate lane, or up to two athletes may be assigned per lane, or a group start, as in Rule 17.5.2 of the Technical Rules, preferably commencing in lanes 1 and 4, may be used. </a:t>
            </a:r>
          </a:p>
          <a:p>
            <a:pPr marL="0" indent="0" algn="ctr">
              <a:buNone/>
            </a:pPr>
            <a:r>
              <a:rPr lang="en-GB" i="1" dirty="0"/>
              <a:t>In races started in lanes, athletes may leave their lane only after the break line marked at the end of the second bend. In these cases, For group starts, athletes may leave their lane, or those running in the outer group may join</a:t>
            </a:r>
          </a:p>
          <a:p>
            <a:pPr marL="0" indent="0" algn="ctr">
              <a:buNone/>
            </a:pPr>
            <a:endParaRPr lang="en-GB" dirty="0"/>
          </a:p>
          <a:p>
            <a:pPr marL="0" indent="0" algn="ctr">
              <a:buNone/>
            </a:pPr>
            <a:r>
              <a:rPr lang="en-GB" b="1" dirty="0">
                <a:solidFill>
                  <a:srgbClr val="7030A0"/>
                </a:solidFill>
              </a:rPr>
              <a:t>To summarise…</a:t>
            </a:r>
          </a:p>
          <a:p>
            <a:pPr marL="0" indent="0" algn="ctr">
              <a:buNone/>
            </a:pPr>
            <a:r>
              <a:rPr lang="en-GB" dirty="0">
                <a:solidFill>
                  <a:srgbClr val="7030A0"/>
                </a:solidFill>
              </a:rPr>
              <a:t>Two lanes run in bends, so would line the starts up on the 400m start lines</a:t>
            </a:r>
          </a:p>
        </p:txBody>
      </p:sp>
    </p:spTree>
    <p:extLst>
      <p:ext uri="{BB962C8B-B14F-4D97-AF65-F5344CB8AC3E}">
        <p14:creationId xmlns:p14="http://schemas.microsoft.com/office/powerpoint/2010/main" val="1543541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CE92C4-FF5B-AFD6-E9C6-C995CDFD6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1421125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F40C1-CB13-B9B3-1DBA-EB6BDC781A94}"/>
              </a:ext>
            </a:extLst>
          </p:cNvPr>
          <p:cNvSpPr>
            <a:spLocks noGrp="1"/>
          </p:cNvSpPr>
          <p:nvPr>
            <p:ph type="title"/>
          </p:nvPr>
        </p:nvSpPr>
        <p:spPr>
          <a:xfrm>
            <a:off x="1676400" y="514350"/>
            <a:ext cx="10515600" cy="990146"/>
          </a:xfrm>
        </p:spPr>
        <p:txBody>
          <a:bodyPr>
            <a:normAutofit fontScale="90000"/>
          </a:bodyPr>
          <a:lstStyle/>
          <a:p>
            <a:r>
              <a:rPr lang="en-GB" b="1" dirty="0"/>
              <a:t>3 - TR16.5.3  </a:t>
            </a:r>
            <a:r>
              <a:rPr lang="en-GB" dirty="0"/>
              <a:t>The Start</a:t>
            </a:r>
            <a:br>
              <a:rPr lang="en-GB" b="1" dirty="0"/>
            </a:br>
            <a:r>
              <a:rPr lang="en-GB" sz="3100" dirty="0"/>
              <a:t>(Twitching/disturbing at the start)</a:t>
            </a:r>
            <a:br>
              <a:rPr lang="en-GB" b="1" dirty="0"/>
            </a:br>
            <a:r>
              <a:rPr lang="en-GB" sz="2000" u="sng" dirty="0">
                <a:solidFill>
                  <a:srgbClr val="FF0000"/>
                </a:solidFill>
              </a:rPr>
              <a:t>Aim of update </a:t>
            </a:r>
            <a:r>
              <a:rPr lang="en-GB" sz="2000" i="1" dirty="0">
                <a:solidFill>
                  <a:srgbClr val="FF0000"/>
                </a:solidFill>
              </a:rPr>
              <a:t>to clarify when a race might need to be recalled, and the precise conditions when a yellow (or red) card be issued</a:t>
            </a:r>
          </a:p>
        </p:txBody>
      </p:sp>
      <p:sp>
        <p:nvSpPr>
          <p:cNvPr id="3" name="Content Placeholder 2">
            <a:extLst>
              <a:ext uri="{FF2B5EF4-FFF2-40B4-BE49-F238E27FC236}">
                <a16:creationId xmlns:a16="http://schemas.microsoft.com/office/drawing/2014/main" id="{C926BEEF-8120-418F-328E-9EB9174009FE}"/>
              </a:ext>
            </a:extLst>
          </p:cNvPr>
          <p:cNvSpPr>
            <a:spLocks noGrp="1"/>
          </p:cNvSpPr>
          <p:nvPr>
            <p:ph idx="1"/>
          </p:nvPr>
        </p:nvSpPr>
        <p:spPr>
          <a:xfrm>
            <a:off x="1453243" y="2041070"/>
            <a:ext cx="10738756" cy="4139294"/>
          </a:xfrm>
        </p:spPr>
        <p:txBody>
          <a:bodyPr>
            <a:normAutofit fontScale="77500" lnSpcReduction="20000"/>
          </a:bodyPr>
          <a:lstStyle/>
          <a:p>
            <a:pPr marL="0" indent="0">
              <a:buNone/>
            </a:pPr>
            <a:r>
              <a:rPr lang="en-GB" dirty="0"/>
              <a:t>Where an athlete in the judgement of the Starter, after the command “On your marks” or “Set” disturbs (an)other athlete(s) in the race through sound, movement or otherwise, regardless of whether it is resulting in such athlete(s) committing what would otherwise be a false start, the Starter shall abort the start. </a:t>
            </a:r>
          </a:p>
          <a:p>
            <a:pPr marL="0" indent="0">
              <a:buNone/>
            </a:pPr>
            <a:r>
              <a:rPr lang="en-GB" dirty="0"/>
              <a:t>In case of Rules 16.5.1 or 16.5.2 of the Technical Rules, the Referee may warn the athlete for improper conduct (disqualify in case of a second infringement of the Rule during the same competition), according to Rules 7.1 and 7.3 of the Technical Rules. A green card shall not be shown.</a:t>
            </a:r>
          </a:p>
          <a:p>
            <a:pPr marL="0" indent="0">
              <a:buNone/>
            </a:pPr>
            <a:r>
              <a:rPr lang="en-GB" dirty="0"/>
              <a:t>In case of Rule 16.5.3 of the Technical Rules, if the or action by the athlete results in (an)other athlete(s) committing what would otherwise be a false start, the Referee may warn the offending athlete for  improper conduct (disqualify in the case of a second infringement) according to Rules 7.1 and 7.3 of the Technical Rules. Otherwise, a green card shall be shown.</a:t>
            </a:r>
          </a:p>
          <a:p>
            <a:pPr marL="0" indent="0">
              <a:buNone/>
            </a:pPr>
            <a:r>
              <a:rPr lang="en-GB" dirty="0"/>
              <a:t>However, in case of repeated movements by the same athlete at multiple aborted starts, even if they do not result in (an)other athlete(s) committing what would otherwise be a false start, the Referee may still warn the offending athlete for improper conduct (disqualify in the case of a second infringement) according to Rules 7.1 and 7.3 of the Technical Rules.</a:t>
            </a:r>
          </a:p>
          <a:p>
            <a:pPr marL="0" indent="0">
              <a:buNone/>
            </a:pPr>
            <a:endParaRPr lang="en-GB" dirty="0"/>
          </a:p>
        </p:txBody>
      </p:sp>
      <p:sp>
        <p:nvSpPr>
          <p:cNvPr id="5" name="TextBox 4">
            <a:extLst>
              <a:ext uri="{FF2B5EF4-FFF2-40B4-BE49-F238E27FC236}">
                <a16:creationId xmlns:a16="http://schemas.microsoft.com/office/drawing/2014/main" id="{AF00983E-76F4-E60F-42C6-E18F3FABF2D4}"/>
              </a:ext>
            </a:extLst>
          </p:cNvPr>
          <p:cNvSpPr txBox="1"/>
          <p:nvPr/>
        </p:nvSpPr>
        <p:spPr>
          <a:xfrm>
            <a:off x="2506435" y="5978274"/>
            <a:ext cx="9584871" cy="830997"/>
          </a:xfrm>
          <a:prstGeom prst="rect">
            <a:avLst/>
          </a:prstGeom>
          <a:noFill/>
        </p:spPr>
        <p:txBody>
          <a:bodyPr wrap="square">
            <a:spAutoFit/>
          </a:bodyPr>
          <a:lstStyle/>
          <a:p>
            <a:pPr marL="0" indent="0">
              <a:buNone/>
            </a:pPr>
            <a:r>
              <a:rPr lang="en-GB" sz="1600" b="1" dirty="0">
                <a:solidFill>
                  <a:srgbClr val="7030A0"/>
                </a:solidFill>
              </a:rPr>
              <a:t>To summarise…</a:t>
            </a:r>
          </a:p>
          <a:p>
            <a:pPr marL="0" indent="0">
              <a:buNone/>
            </a:pPr>
            <a:r>
              <a:rPr lang="en-GB" sz="1600" dirty="0">
                <a:solidFill>
                  <a:srgbClr val="7030A0"/>
                </a:solidFill>
              </a:rPr>
              <a:t>A “twitch” that requires the starter to stand the athletes up would not automatically result in a Conduct warning if no false start by other athletes has been caused, but repeated twitches by the same athlete would.</a:t>
            </a:r>
          </a:p>
        </p:txBody>
      </p:sp>
    </p:spTree>
    <p:extLst>
      <p:ext uri="{BB962C8B-B14F-4D97-AF65-F5344CB8AC3E}">
        <p14:creationId xmlns:p14="http://schemas.microsoft.com/office/powerpoint/2010/main" val="1931087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16E90-384C-BD92-EB3D-021383962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4A7AC-07B4-3753-AC83-2DEC5C058D30}"/>
              </a:ext>
            </a:extLst>
          </p:cNvPr>
          <p:cNvSpPr>
            <a:spLocks noGrp="1"/>
          </p:cNvSpPr>
          <p:nvPr>
            <p:ph type="title"/>
          </p:nvPr>
        </p:nvSpPr>
        <p:spPr>
          <a:xfrm>
            <a:off x="1578428" y="612321"/>
            <a:ext cx="10515600" cy="1306285"/>
          </a:xfrm>
        </p:spPr>
        <p:txBody>
          <a:bodyPr>
            <a:normAutofit fontScale="90000"/>
          </a:bodyPr>
          <a:lstStyle/>
          <a:p>
            <a:r>
              <a:rPr lang="en-GB" b="1" dirty="0"/>
              <a:t>4 - TR15.1 </a:t>
            </a:r>
            <a:r>
              <a:rPr lang="en-GB" dirty="0"/>
              <a:t>starting blocks</a:t>
            </a:r>
            <a:br>
              <a:rPr lang="en-GB" dirty="0"/>
            </a:br>
            <a:r>
              <a:rPr lang="en-GB" sz="2200" i="1" u="sng" dirty="0">
                <a:solidFill>
                  <a:srgbClr val="FF0000"/>
                </a:solidFill>
              </a:rPr>
              <a:t>Aim of update</a:t>
            </a:r>
            <a:r>
              <a:rPr lang="en-GB" sz="2200" dirty="0">
                <a:solidFill>
                  <a:srgbClr val="FF0000"/>
                </a:solidFill>
              </a:rPr>
              <a:t> </a:t>
            </a:r>
            <a:r>
              <a:rPr lang="en-GB" sz="2200" i="1" dirty="0">
                <a:solidFill>
                  <a:srgbClr val="FF0000"/>
                </a:solidFill>
              </a:rPr>
              <a:t>To clarify that the frame of the starting blocks may not overlap or extend in front of the start line.</a:t>
            </a:r>
            <a:br>
              <a:rPr lang="en-GB" i="1" dirty="0">
                <a:solidFill>
                  <a:srgbClr val="FF0000"/>
                </a:solidFill>
              </a:rPr>
            </a:br>
            <a:br>
              <a:rPr lang="en-GB" dirty="0"/>
            </a:br>
            <a:endParaRPr lang="en-GB" i="1" dirty="0"/>
          </a:p>
        </p:txBody>
      </p:sp>
      <p:sp>
        <p:nvSpPr>
          <p:cNvPr id="3" name="Content Placeholder 2">
            <a:extLst>
              <a:ext uri="{FF2B5EF4-FFF2-40B4-BE49-F238E27FC236}">
                <a16:creationId xmlns:a16="http://schemas.microsoft.com/office/drawing/2014/main" id="{742ED2DC-0E6D-DE93-413C-6FE16C36F347}"/>
              </a:ext>
            </a:extLst>
          </p:cNvPr>
          <p:cNvSpPr>
            <a:spLocks noGrp="1"/>
          </p:cNvSpPr>
          <p:nvPr>
            <p:ph idx="1"/>
          </p:nvPr>
        </p:nvSpPr>
        <p:spPr>
          <a:xfrm>
            <a:off x="1676400" y="1354138"/>
            <a:ext cx="10515600" cy="5080454"/>
          </a:xfrm>
        </p:spPr>
        <p:txBody>
          <a:bodyPr>
            <a:normAutofit/>
          </a:bodyPr>
          <a:lstStyle/>
          <a:p>
            <a:pPr marL="0" indent="0">
              <a:buNone/>
            </a:pPr>
            <a:r>
              <a:rPr lang="en-GB" dirty="0"/>
              <a:t>Starting blocks shall be used for all races up to and including 400m (including the first leg of the 4 × 200m, the Medley Relay and 4 × 400m) and shall not be used for any other race. When in position on the track, no part of the starting block shall overlap the start line or extend into another lane, with the exception that, provided there is no obstruction to any other athlete, the rear part of the frame may extend beyond the outer lane line. </a:t>
            </a:r>
          </a:p>
          <a:p>
            <a:pPr marL="0" indent="0">
              <a:buNone/>
            </a:pPr>
            <a:r>
              <a:rPr lang="en-GB" b="1" dirty="0"/>
              <a:t>To be clear, the requirement that no part of the starting block shall overlap the start line includes the frame.</a:t>
            </a:r>
          </a:p>
          <a:p>
            <a:pPr marL="0" indent="0">
              <a:buNone/>
            </a:pPr>
            <a:endParaRPr lang="en-GB" b="1" dirty="0"/>
          </a:p>
        </p:txBody>
      </p:sp>
    </p:spTree>
    <p:extLst>
      <p:ext uri="{BB962C8B-B14F-4D97-AF65-F5344CB8AC3E}">
        <p14:creationId xmlns:p14="http://schemas.microsoft.com/office/powerpoint/2010/main" val="2715963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8603-F82A-C743-7F0C-0912A2E27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81996-D389-F146-AB18-F6AB8DEA383F}"/>
              </a:ext>
            </a:extLst>
          </p:cNvPr>
          <p:cNvSpPr>
            <a:spLocks noGrp="1"/>
          </p:cNvSpPr>
          <p:nvPr>
            <p:ph type="title"/>
          </p:nvPr>
        </p:nvSpPr>
        <p:spPr>
          <a:xfrm>
            <a:off x="1578428" y="783771"/>
            <a:ext cx="10515600" cy="1306285"/>
          </a:xfrm>
        </p:spPr>
        <p:txBody>
          <a:bodyPr>
            <a:normAutofit fontScale="90000"/>
          </a:bodyPr>
          <a:lstStyle/>
          <a:p>
            <a:r>
              <a:rPr lang="en-GB" b="1" dirty="0"/>
              <a:t>5 – CR18.1 Referees</a:t>
            </a:r>
            <a:br>
              <a:rPr lang="en-GB" dirty="0"/>
            </a:br>
            <a:r>
              <a:rPr lang="en-GB" sz="2200" i="1" u="sng" dirty="0">
                <a:solidFill>
                  <a:srgbClr val="FF0000"/>
                </a:solidFill>
              </a:rPr>
              <a:t>Aim of update</a:t>
            </a:r>
            <a:r>
              <a:rPr lang="en-GB" sz="2200" dirty="0">
                <a:solidFill>
                  <a:srgbClr val="FF0000"/>
                </a:solidFill>
              </a:rPr>
              <a:t> </a:t>
            </a:r>
            <a:r>
              <a:rPr lang="en-GB" sz="2000" dirty="0">
                <a:solidFill>
                  <a:srgbClr val="FF0000"/>
                </a:solidFill>
              </a:rPr>
              <a:t>To give clear repartition between the referees. </a:t>
            </a:r>
            <a:br>
              <a:rPr lang="en-GB" sz="2000" dirty="0">
                <a:solidFill>
                  <a:srgbClr val="FF0000"/>
                </a:solidFill>
              </a:rPr>
            </a:br>
            <a:r>
              <a:rPr lang="en-GB" sz="2000" dirty="0">
                <a:solidFill>
                  <a:srgbClr val="FF0000"/>
                </a:solidFill>
              </a:rPr>
              <a:t>Especially if the jury of appeal is not implemented, referees should know who has the final decision depending on the case.</a:t>
            </a:r>
            <a:br>
              <a:rPr lang="en-GB" sz="3100" i="1" dirty="0">
                <a:solidFill>
                  <a:srgbClr val="FF0000"/>
                </a:solidFill>
              </a:rPr>
            </a:br>
            <a:br>
              <a:rPr lang="en-GB" dirty="0"/>
            </a:br>
            <a:endParaRPr lang="en-GB" i="1" dirty="0"/>
          </a:p>
        </p:txBody>
      </p:sp>
      <p:sp>
        <p:nvSpPr>
          <p:cNvPr id="3" name="Content Placeholder 2">
            <a:extLst>
              <a:ext uri="{FF2B5EF4-FFF2-40B4-BE49-F238E27FC236}">
                <a16:creationId xmlns:a16="http://schemas.microsoft.com/office/drawing/2014/main" id="{CA404A30-1B13-9B7C-7677-BC73D1880B23}"/>
              </a:ext>
            </a:extLst>
          </p:cNvPr>
          <p:cNvSpPr>
            <a:spLocks noGrp="1"/>
          </p:cNvSpPr>
          <p:nvPr>
            <p:ph idx="1"/>
          </p:nvPr>
        </p:nvSpPr>
        <p:spPr>
          <a:xfrm>
            <a:off x="1578428" y="2444636"/>
            <a:ext cx="10515600" cy="1968728"/>
          </a:xfrm>
        </p:spPr>
        <p:txBody>
          <a:bodyPr>
            <a:normAutofit/>
          </a:bodyPr>
          <a:lstStyle/>
          <a:p>
            <a:pPr marL="0" indent="0">
              <a:buNone/>
            </a:pPr>
            <a:r>
              <a:rPr lang="en-GB" dirty="0"/>
              <a:t>Effort shall be made to reach consensus among the Referees. </a:t>
            </a:r>
          </a:p>
          <a:p>
            <a:pPr marL="0" indent="0">
              <a:buNone/>
            </a:pPr>
            <a:r>
              <a:rPr lang="en-GB" dirty="0"/>
              <a:t>However, when no final consensus can be reached, the Video Referee shall have the final decision based on the available video images, </a:t>
            </a:r>
            <a:r>
              <a:rPr lang="en-GB" b="1" dirty="0"/>
              <a:t>except in cases concerning starts, where the final decision shall be made by the Start Referee.</a:t>
            </a:r>
          </a:p>
        </p:txBody>
      </p:sp>
    </p:spTree>
    <p:extLst>
      <p:ext uri="{BB962C8B-B14F-4D97-AF65-F5344CB8AC3E}">
        <p14:creationId xmlns:p14="http://schemas.microsoft.com/office/powerpoint/2010/main" val="1875718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38B16-FF53-535C-1B46-A41BF303C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B971D-B3D0-24B8-4689-D8EBF4E954AE}"/>
              </a:ext>
            </a:extLst>
          </p:cNvPr>
          <p:cNvSpPr>
            <a:spLocks noGrp="1"/>
          </p:cNvSpPr>
          <p:nvPr>
            <p:ph type="title"/>
          </p:nvPr>
        </p:nvSpPr>
        <p:spPr>
          <a:xfrm>
            <a:off x="1504950" y="2775857"/>
            <a:ext cx="10515600" cy="1306285"/>
          </a:xfrm>
        </p:spPr>
        <p:txBody>
          <a:bodyPr>
            <a:normAutofit fontScale="90000"/>
          </a:bodyPr>
          <a:lstStyle/>
          <a:p>
            <a:r>
              <a:rPr lang="en-GB" b="1" dirty="0"/>
              <a:t>End</a:t>
            </a:r>
            <a:br>
              <a:rPr lang="en-GB" dirty="0"/>
            </a:br>
            <a:endParaRPr lang="en-GB" i="1" dirty="0"/>
          </a:p>
        </p:txBody>
      </p:sp>
    </p:spTree>
    <p:extLst>
      <p:ext uri="{BB962C8B-B14F-4D97-AF65-F5344CB8AC3E}">
        <p14:creationId xmlns:p14="http://schemas.microsoft.com/office/powerpoint/2010/main" val="10924871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016E61ECD77C43A7695B35AA3CBE50" ma:contentTypeVersion="19" ma:contentTypeDescription="Create a new document." ma:contentTypeScope="" ma:versionID="e89237ec67fa0fc94784db404446fc28">
  <xsd:schema xmlns:xsd="http://www.w3.org/2001/XMLSchema" xmlns:xs="http://www.w3.org/2001/XMLSchema" xmlns:p="http://schemas.microsoft.com/office/2006/metadata/properties" xmlns:ns2="d4e97e60-d57b-46f0-8c68-1d25f9ddb920" xmlns:ns3="d4a48426-97cc-4a61-94fb-56c3682b2352" targetNamespace="http://schemas.microsoft.com/office/2006/metadata/properties" ma:root="true" ma:fieldsID="f63b981eb4ca967be4e6801d3ea01d8b" ns2:_="" ns3:_="">
    <xsd:import namespace="d4e97e60-d57b-46f0-8c68-1d25f9ddb920"/>
    <xsd:import namespace="d4a48426-97cc-4a61-94fb-56c3682b235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e97e60-d57b-46f0-8c68-1d25f9ddb9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c1864b2-1c78-431e-8829-5aec5be4143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a48426-97cc-4a61-94fb-56c3682b235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fc8ceca-2b09-4946-bae4-220cf38f94f5}" ma:internalName="TaxCatchAll" ma:showField="CatchAllData" ma:web="d4a48426-97cc-4a61-94fb-56c3682b23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e97e60-d57b-46f0-8c68-1d25f9ddb920">
      <Terms xmlns="http://schemas.microsoft.com/office/infopath/2007/PartnerControls"/>
    </lcf76f155ced4ddcb4097134ff3c332f>
    <TaxCatchAll xmlns="d4a48426-97cc-4a61-94fb-56c3682b2352" xsi:nil="true"/>
  </documentManagement>
</p:properties>
</file>

<file path=customXml/itemProps1.xml><?xml version="1.0" encoding="utf-8"?>
<ds:datastoreItem xmlns:ds="http://schemas.openxmlformats.org/officeDocument/2006/customXml" ds:itemID="{FD44B9B7-FBA1-433A-BD21-9600576F1C26}"/>
</file>

<file path=customXml/itemProps2.xml><?xml version="1.0" encoding="utf-8"?>
<ds:datastoreItem xmlns:ds="http://schemas.openxmlformats.org/officeDocument/2006/customXml" ds:itemID="{FBFD52E4-5BB4-4718-8604-FDEB41985B14}"/>
</file>

<file path=customXml/itemProps3.xml><?xml version="1.0" encoding="utf-8"?>
<ds:datastoreItem xmlns:ds="http://schemas.openxmlformats.org/officeDocument/2006/customXml" ds:itemID="{2D2516BB-2B61-44F7-95C9-6B2DA5129A48}"/>
</file>

<file path=docProps/app.xml><?xml version="1.0" encoding="utf-8"?>
<Properties xmlns="http://schemas.openxmlformats.org/officeDocument/2006/extended-properties" xmlns:vt="http://schemas.openxmlformats.org/officeDocument/2006/docPropsVTypes">
  <Template>TM03457496[[fn=Parallax]]</Template>
  <TotalTime>0</TotalTime>
  <Words>766</Words>
  <Application>Microsoft Office PowerPoint</Application>
  <PresentationFormat>Widescreen</PresentationFormat>
  <Paragraphs>25</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Corbel</vt:lpstr>
      <vt:lpstr>Parallax</vt:lpstr>
      <vt:lpstr>PowerPoint Presentation</vt:lpstr>
      <vt:lpstr>1 - DQ rules even age groups</vt:lpstr>
      <vt:lpstr>2 – TR44.6.3 Short Track 800m Aim of update To reduce physical contact and jostling between athletes in 800m races started lanes</vt:lpstr>
      <vt:lpstr>PowerPoint Presentation</vt:lpstr>
      <vt:lpstr>3 - TR16.5.3  The Start (Twitching/disturbing at the start) Aim of update to clarify when a race might need to be recalled, and the precise conditions when a yellow (or red) card be issued</vt:lpstr>
      <vt:lpstr>4 - TR15.1 starting blocks Aim of update To clarify that the frame of the starting blocks may not overlap or extend in front of the start line.  </vt:lpstr>
      <vt:lpstr>5 – CR18.1 Referees Aim of update To give clear repartition between the referees.  Especially if the jury of appeal is not implemented, referees should know who has the final decision depending on the case.  </vt:lpstr>
      <vt:lpstr>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Minnis</dc:creator>
  <cp:lastModifiedBy>Andrew Minnis</cp:lastModifiedBy>
  <cp:revision>1</cp:revision>
  <dcterms:created xsi:type="dcterms:W3CDTF">2025-11-16T15:19:47Z</dcterms:created>
  <dcterms:modified xsi:type="dcterms:W3CDTF">2026-04-06T16:27:16Z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0x01010042016E61ECD77C43A7695B35AA3CBE50</vt:lpwstr>
  </property>
</Properties>
</file>