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4"/>
  </p:notesMasterIdLst>
  <p:sldIdLst>
    <p:sldId id="256" r:id="rId2"/>
    <p:sldId id="270" r:id="rId3"/>
    <p:sldId id="271" r:id="rId4"/>
    <p:sldId id="272" r:id="rId5"/>
    <p:sldId id="276" r:id="rId6"/>
    <p:sldId id="274" r:id="rId7"/>
    <p:sldId id="281" r:id="rId8"/>
    <p:sldId id="273" r:id="rId9"/>
    <p:sldId id="275" r:id="rId10"/>
    <p:sldId id="277" r:id="rId11"/>
    <p:sldId id="278" r:id="rId12"/>
    <p:sldId id="28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8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FDA63-3AEF-4856-982A-C6403F3719C3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4EB8D-C0A2-4FF3-AB9D-236C78257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618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D1F-1EFE-4D53-8DA1-4870256CC21B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5028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B660-BD53-402F-BDD6-3396A430D6ED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8821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07ADA-7ADD-4BBF-8C4F-B835DCCDC856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563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89C5-7E5E-4C8D-A20C-78B93349F269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6491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73F5B-B329-425F-B92F-1BA1D072BC1C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4075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260E-3DD4-4E2F-9F5F-3883F8A929CB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585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3506F-AB8A-400D-B851-FBBAA7E8E063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7399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B0FBB-0A81-4088-A6C4-62EA64364B39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3917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66B89-82C1-435D-9290-9311C6E17CA7}" type="datetime1">
              <a:rPr lang="en-GB" smtClean="0"/>
              <a:t>01/04/2026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2884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3B2D6-6938-4960-BF8C-B707B04FEC96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8464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0F6F-4956-4528-BDA0-1A8FAFE486D0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437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806C-D5BF-40ED-81E5-F70250A4424E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60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DCBB-98CE-433C-B569-676E1B68A6B6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4857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6335-AA5B-4F74-8141-E2087F431E2E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909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EB378-1D4D-4083-9DC8-66719D5F79AB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90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4257D-0A90-477C-B75D-48119E9EBDDC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646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415C5-F473-4FE4-A86D-D62774806C80}" type="datetime1">
              <a:rPr lang="en-GB" smtClean="0"/>
              <a:t>01/04/2026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Scottish Start Team - March 2026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F0D541-A175-4CE9-A57A-DC3B36B954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7979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ottishathletics.org.uk/officials/officials-toolkit/starters/" TargetMode="Externa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1AAF6-1BE8-0A71-113D-58B6611BD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380" y="816639"/>
            <a:ext cx="4751614" cy="1646302"/>
          </a:xfrm>
        </p:spPr>
        <p:txBody>
          <a:bodyPr anchor="t"/>
          <a:lstStyle/>
          <a:p>
            <a:pPr algn="l"/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scottish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athletics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616AF1-75D8-44D2-CF05-00CF32C17E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4880" y="2227997"/>
            <a:ext cx="8425723" cy="381336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Team</a:t>
            </a:r>
          </a:p>
          <a:p>
            <a:pPr algn="ctr"/>
            <a:r>
              <a:rPr lang="en-GB" sz="4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Conduct Warnings</a:t>
            </a:r>
          </a:p>
          <a:p>
            <a:pPr algn="ctr"/>
            <a:endParaRPr lang="en-GB" sz="4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4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 Murdoch</a:t>
            </a:r>
          </a:p>
          <a:p>
            <a:pPr algn="l"/>
            <a:r>
              <a:rPr lang="en-GB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Day, March 2026</a:t>
            </a:r>
          </a:p>
        </p:txBody>
      </p:sp>
    </p:spTree>
    <p:extLst>
      <p:ext uri="{BB962C8B-B14F-4D97-AF65-F5344CB8AC3E}">
        <p14:creationId xmlns:p14="http://schemas.microsoft.com/office/powerpoint/2010/main" val="90147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86FEB1-DE57-5366-BCDD-3EA2DD974C8F}"/>
              </a:ext>
            </a:extLst>
          </p:cNvPr>
          <p:cNvSpPr txBox="1"/>
          <p:nvPr/>
        </p:nvSpPr>
        <p:spPr>
          <a:xfrm>
            <a:off x="464025" y="1292073"/>
            <a:ext cx="962167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GB" sz="3200" dirty="0"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Conduct Warnings from a Start Team perspective</a:t>
            </a:r>
          </a:p>
          <a:p>
            <a:pPr algn="l" fontAlgn="base"/>
            <a:endParaRPr lang="en-GB" sz="320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algn="l" fontAlgn="base"/>
            <a:r>
              <a:rPr lang="en-GB" sz="3200" b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sz="3200" b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How and why a warning is issued  </a:t>
            </a:r>
          </a:p>
          <a:p>
            <a:pPr algn="l" fontAlgn="base"/>
            <a:endParaRPr lang="en-GB" sz="3200" b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algn="l" fontAlgn="base"/>
            <a:endParaRPr lang="en-GB" sz="3200" b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00"/>
                </a:solidFill>
                <a:latin typeface="Aptos" panose="020B0004020202020204" pitchFamily="34" charset="0"/>
              </a:rPr>
              <a:t>H</a:t>
            </a:r>
            <a:r>
              <a:rPr lang="en-GB" sz="3200" b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ow it is communicated</a:t>
            </a:r>
          </a:p>
        </p:txBody>
      </p:sp>
    </p:spTree>
    <p:extLst>
      <p:ext uri="{BB962C8B-B14F-4D97-AF65-F5344CB8AC3E}">
        <p14:creationId xmlns:p14="http://schemas.microsoft.com/office/powerpoint/2010/main" val="3716882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89DB-7486-E169-873F-BD1B49FA5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can issue a Conduct Warning?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D4B57-9636-4259-BA14-2C3311305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805879" cy="388077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Generally, any applicable Referee</a:t>
            </a:r>
          </a:p>
          <a:p>
            <a:pPr marL="0" indent="0">
              <a:buNone/>
            </a:pPr>
            <a:endParaRPr lang="en-GB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Within the Start team, this will be the Start Co-ordinator</a:t>
            </a:r>
          </a:p>
        </p:txBody>
      </p:sp>
    </p:spTree>
    <p:extLst>
      <p:ext uri="{BB962C8B-B14F-4D97-AF65-F5344CB8AC3E}">
        <p14:creationId xmlns:p14="http://schemas.microsoft.com/office/powerpoint/2010/main" val="321844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F0361-11C3-E676-2ED2-BD68B62B2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a Conduct Warning issued?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67F03-D09A-6C28-A624-8AEC5DBCA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381066" cy="388077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When an athlete/relay team fails to comply with Rule TR7</a:t>
            </a:r>
          </a:p>
          <a:p>
            <a:pPr marL="0" indent="0">
              <a:buNone/>
            </a:pPr>
            <a:endParaRPr lang="en-GB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This rule states that athletes must compete in a bona fide manner and not engage in unsporting or improper conduct.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5107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8FE51-B762-BE31-73C4-3E49D289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425677"/>
          </a:xfrm>
        </p:spPr>
        <p:txBody>
          <a:bodyPr/>
          <a:lstStyle/>
          <a:p>
            <a:r>
              <a:rPr lang="en-GB" dirty="0"/>
              <a:t>Who needs to know?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E225F-DE8A-0F64-4846-73FD1A424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2286000"/>
            <a:ext cx="9351568" cy="3755362"/>
          </a:xfrm>
        </p:spPr>
        <p:txBody>
          <a:bodyPr>
            <a:normAutofit/>
          </a:bodyPr>
          <a:lstStyle/>
          <a:p>
            <a:r>
              <a:rPr lang="en-GB" sz="2400" dirty="0"/>
              <a:t>The athlete!</a:t>
            </a:r>
          </a:p>
          <a:p>
            <a:endParaRPr lang="en-GB" sz="2400" dirty="0"/>
          </a:p>
          <a:p>
            <a:r>
              <a:rPr lang="en-GB" sz="2400" dirty="0" err="1"/>
              <a:t>Photofinish</a:t>
            </a:r>
            <a:r>
              <a:rPr lang="en-GB" sz="2400" dirty="0"/>
              <a:t>, they will also need the Rule of the infringement, and they will advise Results.</a:t>
            </a:r>
          </a:p>
          <a:p>
            <a:endParaRPr lang="en-GB" sz="2400" dirty="0"/>
          </a:p>
          <a:p>
            <a:r>
              <a:rPr lang="en-GB" sz="2400" dirty="0"/>
              <a:t>Meeting Manager, who will advise others such as Call Room Manager, Seeding etc.</a:t>
            </a:r>
          </a:p>
        </p:txBody>
      </p:sp>
    </p:spTree>
    <p:extLst>
      <p:ext uri="{BB962C8B-B14F-4D97-AF65-F5344CB8AC3E}">
        <p14:creationId xmlns:p14="http://schemas.microsoft.com/office/powerpoint/2010/main" val="4238590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13E38-4F05-C956-4F97-D4AABF392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1511"/>
          </a:xfrm>
        </p:spPr>
        <p:txBody>
          <a:bodyPr anchor="t">
            <a:normAutofit/>
          </a:bodyPr>
          <a:lstStyle/>
          <a:p>
            <a:r>
              <a:rPr lang="en-GB" sz="3600" dirty="0"/>
              <a:t>How will Conduct Warnings be communicated?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817E1-FCA8-9781-01F2-BEFE50905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4" y="2113672"/>
            <a:ext cx="8596668" cy="4134727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To the athlete: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Yellow Card for 1</a:t>
            </a:r>
            <a:r>
              <a:rPr lang="en-GB" baseline="30000" dirty="0">
                <a:solidFill>
                  <a:schemeClr val="tx1"/>
                </a:solidFill>
              </a:rPr>
              <a:t>st</a:t>
            </a:r>
            <a:r>
              <a:rPr lang="en-GB" dirty="0">
                <a:solidFill>
                  <a:schemeClr val="tx1"/>
                </a:solidFill>
              </a:rPr>
              <a:t> warning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Yellow card followed by red card [DQ] for 2</a:t>
            </a:r>
            <a:r>
              <a:rPr lang="en-GB" baseline="30000" dirty="0">
                <a:solidFill>
                  <a:schemeClr val="tx1"/>
                </a:solidFill>
              </a:rPr>
              <a:t>nd</a:t>
            </a:r>
            <a:r>
              <a:rPr lang="en-GB" dirty="0">
                <a:solidFill>
                  <a:schemeClr val="tx1"/>
                </a:solidFill>
              </a:rPr>
              <a:t> warning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Can be straight red card [DQ] if infringement is severe</a:t>
            </a:r>
          </a:p>
          <a:p>
            <a:r>
              <a:rPr lang="en-GB" dirty="0">
                <a:solidFill>
                  <a:srgbClr val="FF0000"/>
                </a:solidFill>
              </a:rPr>
              <a:t>To other officials (by the CSA)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Verbally (radio) to </a:t>
            </a:r>
            <a:r>
              <a:rPr lang="en-GB" dirty="0" err="1">
                <a:solidFill>
                  <a:schemeClr val="tx1"/>
                </a:solidFill>
              </a:rPr>
              <a:t>Photofinish</a:t>
            </a:r>
            <a:endParaRPr lang="en-GB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Completion of the Conduct Warning Form (by the CSA) which can be found here…</a:t>
            </a:r>
          </a:p>
          <a:p>
            <a:pPr lvl="1"/>
            <a:r>
              <a:rPr lang="en-GB" dirty="0">
                <a:hlinkClick r:id="rId2"/>
              </a:rPr>
              <a:t>Starter &amp; Starters' Assistant - Scottish Athletics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The form is then given to the Meeting Manager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47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0ECBA-2522-BA61-1CBE-77C387D7A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694765"/>
          </a:xfrm>
        </p:spPr>
        <p:txBody>
          <a:bodyPr>
            <a:normAutofit fontScale="90000"/>
          </a:bodyPr>
          <a:lstStyle/>
          <a:p>
            <a:r>
              <a:rPr lang="en-GB" dirty="0"/>
              <a:t>Previous Conduct Warnings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5A6BC-948D-06CC-66C3-62FA40BD2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1694330"/>
            <a:ext cx="8596668" cy="3039036"/>
          </a:xfrm>
        </p:spPr>
        <p:txBody>
          <a:bodyPr/>
          <a:lstStyle/>
          <a:p>
            <a:pPr lvl="1"/>
            <a:r>
              <a:rPr lang="en-GB" sz="2000" dirty="0">
                <a:solidFill>
                  <a:schemeClr val="tx1"/>
                </a:solidFill>
              </a:rPr>
              <a:t>Where a CW has been previously issued by a Referee you will see ‘YC’ against athlete’s name on Start List. It will probably look like this:</a:t>
            </a:r>
          </a:p>
          <a:p>
            <a:pPr lvl="1"/>
            <a:endParaRPr lang="en-GB" sz="2000" dirty="0">
              <a:solidFill>
                <a:schemeClr val="tx1"/>
              </a:solidFill>
            </a:endParaRPr>
          </a:p>
          <a:p>
            <a:pPr lvl="1"/>
            <a:r>
              <a:rPr lang="en-GB" sz="2000" dirty="0">
                <a:solidFill>
                  <a:schemeClr val="tx1"/>
                </a:solidFill>
              </a:rPr>
              <a:t>John </a:t>
            </a:r>
            <a:r>
              <a:rPr lang="en-GB" sz="2000" dirty="0" err="1">
                <a:solidFill>
                  <a:schemeClr val="tx1"/>
                </a:solidFill>
              </a:rPr>
              <a:t>Smith_YC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</a:p>
          <a:p>
            <a:pPr lvl="1"/>
            <a:endParaRPr lang="en-GB" sz="2000" dirty="0">
              <a:solidFill>
                <a:schemeClr val="tx1"/>
              </a:solidFill>
            </a:endParaRPr>
          </a:p>
          <a:p>
            <a:pPr lvl="1"/>
            <a:r>
              <a:rPr lang="en-GB" sz="2000" dirty="0">
                <a:solidFill>
                  <a:schemeClr val="tx1"/>
                </a:solidFill>
              </a:rPr>
              <a:t>Who do you tell?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9706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D263A-F666-D607-A351-0E7204425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4289946"/>
          </a:xfrm>
        </p:spPr>
        <p:txBody>
          <a:bodyPr anchor="t">
            <a:normAutofit/>
          </a:bodyPr>
          <a:lstStyle/>
          <a:p>
            <a:r>
              <a:rPr lang="en-GB" sz="2800" dirty="0"/>
              <a:t>From a Start team perspective, what can constitute unsporting or improper conduct? </a:t>
            </a:r>
            <a:br>
              <a:rPr lang="en-GB" sz="2800" dirty="0"/>
            </a:br>
            <a:br>
              <a:rPr lang="en-GB" sz="2800" dirty="0"/>
            </a:br>
            <a:r>
              <a:rPr lang="en-GB" sz="2800" dirty="0"/>
              <a:t>Discuss!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5F151-E1A2-A0B0-C45E-17A55A8B8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5349922"/>
            <a:ext cx="8596668" cy="69144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3692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E4392A-A854-86C7-BE48-1AF9BF940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396" y="213851"/>
            <a:ext cx="5123779" cy="6430297"/>
          </a:xfrm>
          <a:prstGeom prst="rect">
            <a:avLst/>
          </a:prstGeom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:p14="http://schemas.microsoft.com/office/powerpoint/2010/main" val="3099023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7825-3801-C65F-1B0D-925C80441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0"/>
            <a:ext cx="8985280" cy="1570962"/>
          </a:xfrm>
        </p:spPr>
        <p:txBody>
          <a:bodyPr/>
          <a:lstStyle/>
          <a:p>
            <a:r>
              <a:rPr lang="en-GB" dirty="0"/>
              <a:t>Further information on misconduct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36F86-438F-FD44-4BC6-CAB942FF4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4" y="2433484"/>
            <a:ext cx="9271883" cy="3607878"/>
          </a:xfrm>
        </p:spPr>
        <p:txBody>
          <a:bodyPr/>
          <a:lstStyle/>
          <a:p>
            <a:r>
              <a:rPr lang="en-GB" sz="2400" dirty="0"/>
              <a:t>	Full details around unsporting or improper behaviour 	(misconduct) are in Rule TR7 of the UKA Rulebook</a:t>
            </a:r>
          </a:p>
          <a:p>
            <a:r>
              <a:rPr lang="en-GB" sz="2000" i="1" dirty="0"/>
              <a:t>	(Includes how CW within relay teams are handled)</a:t>
            </a:r>
          </a:p>
          <a:p>
            <a:endParaRPr lang="en-GB" dirty="0"/>
          </a:p>
          <a:p>
            <a:r>
              <a:rPr lang="en-GB" sz="2400" dirty="0"/>
              <a:t>	In the associated UKA Supplement there is specific guidance 	about abusive language and spitting.  </a:t>
            </a:r>
          </a:p>
          <a:p>
            <a:r>
              <a:rPr lang="en-GB" sz="2400" i="1" dirty="0"/>
              <a:t>	</a:t>
            </a:r>
            <a:r>
              <a:rPr lang="en-GB" sz="2000" i="1" dirty="0"/>
              <a:t>As a wee exercise: if you are an SA or S and you heard/saw 	this conduct, 	who would you report it to and why?</a:t>
            </a:r>
          </a:p>
        </p:txBody>
      </p:sp>
    </p:spTree>
    <p:extLst>
      <p:ext uri="{BB962C8B-B14F-4D97-AF65-F5344CB8AC3E}">
        <p14:creationId xmlns:p14="http://schemas.microsoft.com/office/powerpoint/2010/main" val="496780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7F6DA-453C-C336-0BCA-DB9CE914E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935104"/>
          </a:xfrm>
        </p:spPr>
        <p:txBody>
          <a:bodyPr anchor="ctr"/>
          <a:lstStyle/>
          <a:p>
            <a:pPr algn="ctr"/>
            <a:r>
              <a:rPr lang="en-GB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400877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1AAF6-1BE8-0A71-113D-58B6611BD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380" y="816639"/>
            <a:ext cx="4751614" cy="1646302"/>
          </a:xfrm>
        </p:spPr>
        <p:txBody>
          <a:bodyPr anchor="t"/>
          <a:lstStyle/>
          <a:p>
            <a:pPr algn="l"/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scottish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athletics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616AF1-75D8-44D2-CF05-00CF32C17E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4880" y="2227997"/>
            <a:ext cx="8425723" cy="3813364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  <a:p>
            <a:pPr algn="ctr"/>
            <a:endParaRPr lang="en-GB" sz="4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4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 Murdoch</a:t>
            </a:r>
          </a:p>
          <a:p>
            <a:pPr algn="l"/>
            <a:r>
              <a:rPr lang="en-GB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Day, March 2026</a:t>
            </a:r>
          </a:p>
        </p:txBody>
      </p:sp>
    </p:spTree>
    <p:extLst>
      <p:ext uri="{BB962C8B-B14F-4D97-AF65-F5344CB8AC3E}">
        <p14:creationId xmlns:p14="http://schemas.microsoft.com/office/powerpoint/2010/main" val="293893834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016E61ECD77C43A7695B35AA3CBE50" ma:contentTypeVersion="19" ma:contentTypeDescription="Create a new document." ma:contentTypeScope="" ma:versionID="e89237ec67fa0fc94784db404446fc28">
  <xsd:schema xmlns:xsd="http://www.w3.org/2001/XMLSchema" xmlns:xs="http://www.w3.org/2001/XMLSchema" xmlns:p="http://schemas.microsoft.com/office/2006/metadata/properties" xmlns:ns2="d4e97e60-d57b-46f0-8c68-1d25f9ddb920" xmlns:ns3="d4a48426-97cc-4a61-94fb-56c3682b2352" targetNamespace="http://schemas.microsoft.com/office/2006/metadata/properties" ma:root="true" ma:fieldsID="f63b981eb4ca967be4e6801d3ea01d8b" ns2:_="" ns3:_="">
    <xsd:import namespace="d4e97e60-d57b-46f0-8c68-1d25f9ddb920"/>
    <xsd:import namespace="d4a48426-97cc-4a61-94fb-56c3682b23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97e60-d57b-46f0-8c68-1d25f9ddb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c1864b2-1c78-431e-8829-5aec5be414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48426-97cc-4a61-94fb-56c3682b235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fc8ceca-2b09-4946-bae4-220cf38f94f5}" ma:internalName="TaxCatchAll" ma:showField="CatchAllData" ma:web="d4a48426-97cc-4a61-94fb-56c3682b23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e97e60-d57b-46f0-8c68-1d25f9ddb920">
      <Terms xmlns="http://schemas.microsoft.com/office/infopath/2007/PartnerControls"/>
    </lcf76f155ced4ddcb4097134ff3c332f>
    <TaxCatchAll xmlns="d4a48426-97cc-4a61-94fb-56c3682b2352" xsi:nil="true"/>
  </documentManagement>
</p:properties>
</file>

<file path=customXml/itemProps1.xml><?xml version="1.0" encoding="utf-8"?>
<ds:datastoreItem xmlns:ds="http://schemas.openxmlformats.org/officeDocument/2006/customXml" ds:itemID="{E1389505-AECE-40A1-8377-295ED1990E0B}"/>
</file>

<file path=customXml/itemProps2.xml><?xml version="1.0" encoding="utf-8"?>
<ds:datastoreItem xmlns:ds="http://schemas.openxmlformats.org/officeDocument/2006/customXml" ds:itemID="{A9626173-F90F-4C2A-8264-F8978377B72A}"/>
</file>

<file path=customXml/itemProps3.xml><?xml version="1.0" encoding="utf-8"?>
<ds:datastoreItem xmlns:ds="http://schemas.openxmlformats.org/officeDocument/2006/customXml" ds:itemID="{EECBEA05-315A-4CA4-A6F2-43D0C9F3EE34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184</TotalTime>
  <Words>381</Words>
  <Application>Microsoft Office PowerPoint</Application>
  <PresentationFormat>Widescreen</PresentationFormat>
  <Paragraphs>58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Calibri</vt:lpstr>
      <vt:lpstr>Trebuchet MS</vt:lpstr>
      <vt:lpstr>Wingdings 3</vt:lpstr>
      <vt:lpstr>Facet</vt:lpstr>
      <vt:lpstr>scottishathletics</vt:lpstr>
      <vt:lpstr>PowerPoint Presentation</vt:lpstr>
      <vt:lpstr>Who can issue a Conduct Warning?</vt:lpstr>
      <vt:lpstr>Why is a Conduct Warning issued?</vt:lpstr>
      <vt:lpstr>Who needs to know?</vt:lpstr>
      <vt:lpstr>How will Conduct Warnings be communicated?</vt:lpstr>
      <vt:lpstr>Previous Conduct Warnings</vt:lpstr>
      <vt:lpstr>From a Start team perspective, what can constitute unsporting or improper conduct?   Discuss!</vt:lpstr>
      <vt:lpstr>PowerPoint Presentation</vt:lpstr>
      <vt:lpstr>Further information on misconduct</vt:lpstr>
      <vt:lpstr>Any questions?</vt:lpstr>
      <vt:lpstr>scottishathletics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scottishathletics</dc:title>
  <dc:creator>Andrew Minnis</dc:creator>
  <cp:lastModifiedBy>Valerie Murdoch</cp:lastModifiedBy>
  <cp:revision>27</cp:revision>
  <dcterms:created xsi:type="dcterms:W3CDTF">2024-02-06T17:36:57Z</dcterms:created>
  <dcterms:modified xsi:type="dcterms:W3CDTF">2026-04-01T12:21:22Z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0x01010042016E61ECD77C43A7695B35AA3CBE50</vt:lpwstr>
  </property>
</Properties>
</file>