
<file path=[Content_Types].xml><?xml version="1.0" encoding="utf-8"?>
<Types xmlns="http://schemas.openxmlformats.org/package/2006/content-types">
  <Default Extension="jpeg" ContentType="image/jpeg"/>
  <Default Extension="jpg" ContentType="image/pn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media/image4.jpg" ContentType="image/jpeg"/>
  <Override PartName="/ppt/media/image7.jpg" ContentType="image/jpeg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sldIdLst>
    <p:sldId id="266" r:id="rId5"/>
    <p:sldId id="264" r:id="rId6"/>
    <p:sldId id="265" r:id="rId7"/>
    <p:sldId id="268" r:id="rId8"/>
    <p:sldId id="270" r:id="rId9"/>
    <p:sldId id="269" r:id="rId10"/>
    <p:sldId id="272" r:id="rId11"/>
    <p:sldId id="273" r:id="rId12"/>
    <p:sldId id="274" r:id="rId13"/>
  </p:sldIdLst>
  <p:sldSz cx="9144000" cy="6858000" type="screen4x3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85" d="100"/>
          <a:sy n="85" d="100"/>
        </p:scale>
        <p:origin x="936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viewProps" Target="view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1A2A23-7614-4F59-9B0A-7E5307FCDE8D}" type="datetimeFigureOut">
              <a:rPr lang="en-GB" smtClean="0"/>
              <a:t>30/10/2022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1D5B0F-AF90-452A-B817-BBC1B764745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56418242"/>
      </p:ext>
    </p:extLst>
  </p:cSld>
  <p:clrMapOvr>
    <a:masterClrMapping/>
  </p:clrMapOvr>
  <p:transition spd="slow">
    <p:wip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1A2A23-7614-4F59-9B0A-7E5307FCDE8D}" type="datetimeFigureOut">
              <a:rPr lang="en-GB" smtClean="0"/>
              <a:t>30/10/2022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1D5B0F-AF90-452A-B817-BBC1B764745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25990663"/>
      </p:ext>
    </p:extLst>
  </p:cSld>
  <p:clrMapOvr>
    <a:masterClrMapping/>
  </p:clrMapOvr>
  <p:transition spd="slow">
    <p:wip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1A2A23-7614-4F59-9B0A-7E5307FCDE8D}" type="datetimeFigureOut">
              <a:rPr lang="en-GB" smtClean="0"/>
              <a:t>30/10/2022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1D5B0F-AF90-452A-B817-BBC1B764745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73688233"/>
      </p:ext>
    </p:extLst>
  </p:cSld>
  <p:clrMapOvr>
    <a:masterClrMapping/>
  </p:clrMapOvr>
  <p:transition spd="slow">
    <p:wip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1A2A23-7614-4F59-9B0A-7E5307FCDE8D}" type="datetimeFigureOut">
              <a:rPr lang="en-GB" smtClean="0"/>
              <a:t>30/10/2022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1D5B0F-AF90-452A-B817-BBC1B764745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30609371"/>
      </p:ext>
    </p:extLst>
  </p:cSld>
  <p:clrMapOvr>
    <a:masterClrMapping/>
  </p:clrMapOvr>
  <p:transition spd="slow">
    <p:wip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1A2A23-7614-4F59-9B0A-7E5307FCDE8D}" type="datetimeFigureOut">
              <a:rPr lang="en-GB" smtClean="0"/>
              <a:t>30/10/2022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1D5B0F-AF90-452A-B817-BBC1B764745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43820736"/>
      </p:ext>
    </p:extLst>
  </p:cSld>
  <p:clrMapOvr>
    <a:masterClrMapping/>
  </p:clrMapOvr>
  <p:transition spd="slow">
    <p:wip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1A2A23-7614-4F59-9B0A-7E5307FCDE8D}" type="datetimeFigureOut">
              <a:rPr lang="en-GB" smtClean="0"/>
              <a:t>30/10/2022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1D5B0F-AF90-452A-B817-BBC1B764745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44057589"/>
      </p:ext>
    </p:extLst>
  </p:cSld>
  <p:clrMapOvr>
    <a:masterClrMapping/>
  </p:clrMapOvr>
  <p:transition spd="slow">
    <p:wip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1A2A23-7614-4F59-9B0A-7E5307FCDE8D}" type="datetimeFigureOut">
              <a:rPr lang="en-GB" smtClean="0"/>
              <a:t>30/10/2022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1D5B0F-AF90-452A-B817-BBC1B764745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88111618"/>
      </p:ext>
    </p:extLst>
  </p:cSld>
  <p:clrMapOvr>
    <a:masterClrMapping/>
  </p:clrMapOvr>
  <p:transition spd="slow">
    <p:wip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1A2A23-7614-4F59-9B0A-7E5307FCDE8D}" type="datetimeFigureOut">
              <a:rPr lang="en-GB" smtClean="0"/>
              <a:t>30/10/2022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1D5B0F-AF90-452A-B817-BBC1B764745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42992511"/>
      </p:ext>
    </p:extLst>
  </p:cSld>
  <p:clrMapOvr>
    <a:masterClrMapping/>
  </p:clrMapOvr>
  <p:transition spd="slow">
    <p:wip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1A2A23-7614-4F59-9B0A-7E5307FCDE8D}" type="datetimeFigureOut">
              <a:rPr lang="en-GB" smtClean="0"/>
              <a:t>30/10/2022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1D5B0F-AF90-452A-B817-BBC1B764745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37366577"/>
      </p:ext>
    </p:extLst>
  </p:cSld>
  <p:clrMapOvr>
    <a:masterClrMapping/>
  </p:clrMapOvr>
  <p:transition spd="slow">
    <p:wip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1A2A23-7614-4F59-9B0A-7E5307FCDE8D}" type="datetimeFigureOut">
              <a:rPr lang="en-GB" smtClean="0"/>
              <a:t>30/10/2022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1D5B0F-AF90-452A-B817-BBC1B764745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1548628"/>
      </p:ext>
    </p:extLst>
  </p:cSld>
  <p:clrMapOvr>
    <a:masterClrMapping/>
  </p:clrMapOvr>
  <p:transition spd="slow">
    <p:wip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1A2A23-7614-4F59-9B0A-7E5307FCDE8D}" type="datetimeFigureOut">
              <a:rPr lang="en-GB" smtClean="0"/>
              <a:t>30/10/2022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1D5B0F-AF90-452A-B817-BBC1B764745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44937963"/>
      </p:ext>
    </p:extLst>
  </p:cSld>
  <p:clrMapOvr>
    <a:masterClrMapping/>
  </p:clrMapOvr>
  <p:transition spd="slow">
    <p:wip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1A2A23-7614-4F59-9B0A-7E5307FCDE8D}" type="datetimeFigureOut">
              <a:rPr lang="en-GB" smtClean="0"/>
              <a:t>30/10/2022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1D5B0F-AF90-452A-B817-BBC1B764745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815009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spd="slow">
    <p:wip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jp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F02227F-D792-4A7C-9AB0-82DAFAF77C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892033"/>
            <a:ext cx="9144000" cy="965967"/>
          </a:xfrm>
          <a:prstGeom prst="rect">
            <a:avLst/>
          </a:prstGeom>
        </p:spPr>
      </p:pic>
      <p:pic>
        <p:nvPicPr>
          <p:cNvPr id="3" name="Picture 2" descr="A close up of a sign&#10;&#10;Description generated with high confidence">
            <a:extLst>
              <a:ext uri="{FF2B5EF4-FFF2-40B4-BE49-F238E27FC236}">
                <a16:creationId xmlns:a16="http://schemas.microsoft.com/office/drawing/2014/main" id="{019556E6-CB9E-4374-A7BE-7E5F95E88F7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6235" y="0"/>
            <a:ext cx="4687765" cy="136225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1B697FA-68D7-7045-14C9-C0C91B2B31A9}"/>
              </a:ext>
            </a:extLst>
          </p:cNvPr>
          <p:cNvSpPr txBox="1">
            <a:spLocks/>
          </p:cNvSpPr>
          <p:nvPr/>
        </p:nvSpPr>
        <p:spPr>
          <a:xfrm>
            <a:off x="0" y="1119023"/>
            <a:ext cx="9144000" cy="2216257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GB" sz="5400" b="1" dirty="0"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  <a:latin typeface="Arial Black" panose="020B0A04020102020204" pitchFamily="34" charset="0"/>
              </a:rPr>
              <a:t>Road Race Course Measurement</a:t>
            </a:r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05EFD5CA-6BDD-2F2F-E5E2-D9BC33D11B30}"/>
              </a:ext>
            </a:extLst>
          </p:cNvPr>
          <p:cNvSpPr txBox="1">
            <a:spLocks/>
          </p:cNvSpPr>
          <p:nvPr/>
        </p:nvSpPr>
        <p:spPr>
          <a:xfrm>
            <a:off x="119269" y="2990163"/>
            <a:ext cx="9011478" cy="2719952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sz="4000" b="1" dirty="0">
                <a:latin typeface="Arial" panose="020B0604020202020204" pitchFamily="34" charset="0"/>
                <a:cs typeface="Arial" panose="020B0604020202020204" pitchFamily="34" charset="0"/>
              </a:rPr>
              <a:t>Mike Burns</a:t>
            </a:r>
          </a:p>
          <a:p>
            <a:r>
              <a:rPr lang="en-GB" sz="2400" b="1" dirty="0">
                <a:latin typeface="Arial" panose="020B0604020202020204" pitchFamily="34" charset="0"/>
                <a:cs typeface="Arial" panose="020B0604020202020204" pitchFamily="34" charset="0"/>
              </a:rPr>
              <a:t>Course Measurement Coordinator, Scottish Athletics</a:t>
            </a:r>
          </a:p>
          <a:p>
            <a:r>
              <a:rPr lang="en-GB" sz="2400" b="1" dirty="0">
                <a:latin typeface="Arial" panose="020B0604020202020204" pitchFamily="34" charset="0"/>
                <a:cs typeface="Arial" panose="020B0604020202020204" pitchFamily="34" charset="0"/>
              </a:rPr>
              <a:t>Secretary, Association of UK Course Measurers (AUKCM)</a:t>
            </a:r>
          </a:p>
          <a:p>
            <a:r>
              <a:rPr lang="en-GB" sz="2400" b="1" dirty="0">
                <a:latin typeface="Arial" panose="020B0604020202020204" pitchFamily="34" charset="0"/>
                <a:cs typeface="Arial" panose="020B0604020202020204" pitchFamily="34" charset="0"/>
              </a:rPr>
              <a:t>Area Course Measurement Secretary, AUKCM, Scotland</a:t>
            </a:r>
          </a:p>
        </p:txBody>
      </p:sp>
    </p:spTree>
    <p:extLst>
      <p:ext uri="{BB962C8B-B14F-4D97-AF65-F5344CB8AC3E}">
        <p14:creationId xmlns:p14="http://schemas.microsoft.com/office/powerpoint/2010/main" val="101196138"/>
      </p:ext>
    </p:extLst>
  </p:cSld>
  <p:clrMapOvr>
    <a:masterClrMapping/>
  </p:clrMapOvr>
  <p:transition spd="slow">
    <p:wip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F02227F-D792-4A7C-9AB0-82DAFAF77C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892033"/>
            <a:ext cx="9144000" cy="965967"/>
          </a:xfrm>
          <a:prstGeom prst="rect">
            <a:avLst/>
          </a:prstGeom>
        </p:spPr>
      </p:pic>
      <p:pic>
        <p:nvPicPr>
          <p:cNvPr id="3" name="Picture 2" descr="A close up of a sign&#10;&#10;Description generated with high confidence">
            <a:extLst>
              <a:ext uri="{FF2B5EF4-FFF2-40B4-BE49-F238E27FC236}">
                <a16:creationId xmlns:a16="http://schemas.microsoft.com/office/drawing/2014/main" id="{019556E6-CB9E-4374-A7BE-7E5F95E88F7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6235" y="0"/>
            <a:ext cx="4687765" cy="1362257"/>
          </a:xfrm>
          <a:prstGeom prst="rect">
            <a:avLst/>
          </a:prstGeom>
        </p:spPr>
      </p:pic>
      <p:pic>
        <p:nvPicPr>
          <p:cNvPr id="2" name="Picture 1" descr="A picture containing text, yellow&#10;&#10;Description automatically generated">
            <a:extLst>
              <a:ext uri="{FF2B5EF4-FFF2-40B4-BE49-F238E27FC236}">
                <a16:creationId xmlns:a16="http://schemas.microsoft.com/office/drawing/2014/main" id="{9E024373-AEA7-49B9-3B61-8A15D5C1F3F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4831" y="942697"/>
            <a:ext cx="4687764" cy="45633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4311610"/>
      </p:ext>
    </p:extLst>
  </p:cSld>
  <p:clrMapOvr>
    <a:masterClrMapping/>
  </p:clrMapOvr>
  <p:transition spd="slow">
    <p:wip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F02227F-D792-4A7C-9AB0-82DAFAF77C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892033"/>
            <a:ext cx="9144000" cy="965967"/>
          </a:xfrm>
          <a:prstGeom prst="rect">
            <a:avLst/>
          </a:prstGeom>
        </p:spPr>
      </p:pic>
      <p:pic>
        <p:nvPicPr>
          <p:cNvPr id="3" name="Picture 2" descr="A close up of a sign&#10;&#10;Description generated with high confidence">
            <a:extLst>
              <a:ext uri="{FF2B5EF4-FFF2-40B4-BE49-F238E27FC236}">
                <a16:creationId xmlns:a16="http://schemas.microsoft.com/office/drawing/2014/main" id="{019556E6-CB9E-4374-A7BE-7E5F95E88F7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6235" y="0"/>
            <a:ext cx="4687765" cy="136225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10FE5BC-FECC-FC73-AB6B-06B9D0CFF1D1}"/>
              </a:ext>
            </a:extLst>
          </p:cNvPr>
          <p:cNvSpPr txBox="1">
            <a:spLocks/>
          </p:cNvSpPr>
          <p:nvPr/>
        </p:nvSpPr>
        <p:spPr>
          <a:xfrm>
            <a:off x="533188" y="965625"/>
            <a:ext cx="7532639" cy="1587661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2000" b="1" dirty="0">
                <a:latin typeface="Arial" panose="020B0604020202020204" pitchFamily="34" charset="0"/>
                <a:cs typeface="Arial" panose="020B0604020202020204" pitchFamily="34" charset="0"/>
              </a:rPr>
              <a:t>The Association of UK Course Measurers (AUKCM) maintains a system for the measurement and certification of road running courses in the UK. </a:t>
            </a:r>
            <a:br>
              <a:rPr lang="en-GB" sz="20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GB" sz="20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2000" b="1" dirty="0">
                <a:latin typeface="Arial" panose="020B0604020202020204" pitchFamily="34" charset="0"/>
                <a:cs typeface="Arial" panose="020B0604020202020204" pitchFamily="34" charset="0"/>
              </a:rPr>
              <a:t>The Association was formed in January 2010. </a:t>
            </a:r>
            <a:br>
              <a:rPr lang="en-GB" sz="20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GB" sz="20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2000" b="1" dirty="0">
                <a:latin typeface="Arial" panose="020B0604020202020204" pitchFamily="34" charset="0"/>
                <a:cs typeface="Arial" panose="020B0604020202020204" pitchFamily="34" charset="0"/>
              </a:rPr>
              <a:t>Reconstituted in February 2017 as a company limited by guarantee. </a:t>
            </a:r>
            <a:br>
              <a:rPr lang="en-GB" sz="20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GB" sz="20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2000" b="1" dirty="0">
                <a:latin typeface="Arial" panose="020B0604020202020204" pitchFamily="34" charset="0"/>
                <a:cs typeface="Arial" panose="020B0604020202020204" pitchFamily="34" charset="0"/>
              </a:rPr>
              <a:t>AUKCM will certify courses on behalf of bodies which have rules regarding the measurement and certification of their courses (</a:t>
            </a:r>
            <a:r>
              <a:rPr lang="en-GB" sz="2000" b="1" i="1" dirty="0">
                <a:latin typeface="Arial" panose="020B0604020202020204" pitchFamily="34" charset="0"/>
                <a:cs typeface="Arial" panose="020B0604020202020204" pitchFamily="34" charset="0"/>
              </a:rPr>
              <a:t>Scottish Athletics, Athletics England, Athletics Wales and the Association of Running Clubs</a:t>
            </a:r>
            <a:r>
              <a:rPr lang="en-GB" sz="2000" b="1" dirty="0">
                <a:latin typeface="Arial" panose="020B0604020202020204" pitchFamily="34" charset="0"/>
                <a:cs typeface="Arial" panose="020B0604020202020204" pitchFamily="34" charset="0"/>
              </a:rPr>
              <a:t>). </a:t>
            </a:r>
            <a:br>
              <a:rPr lang="en-GB" sz="20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GB" sz="20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2000" b="1" dirty="0">
                <a:latin typeface="Arial" panose="020B0604020202020204" pitchFamily="34" charset="0"/>
                <a:cs typeface="Arial" panose="020B0604020202020204" pitchFamily="34" charset="0"/>
              </a:rPr>
              <a:t>The activities of the Association are funded by a modest Measurement Registration Fee paid by governing bodies to AUKCM for each measurement. </a:t>
            </a:r>
          </a:p>
        </p:txBody>
      </p:sp>
    </p:spTree>
    <p:extLst>
      <p:ext uri="{BB962C8B-B14F-4D97-AF65-F5344CB8AC3E}">
        <p14:creationId xmlns:p14="http://schemas.microsoft.com/office/powerpoint/2010/main" val="2210654296"/>
      </p:ext>
    </p:extLst>
  </p:cSld>
  <p:clrMapOvr>
    <a:masterClrMapping/>
  </p:clrMapOvr>
  <p:transition spd="slow">
    <p:wip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F02227F-D792-4A7C-9AB0-82DAFAF77C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892033"/>
            <a:ext cx="9144000" cy="965967"/>
          </a:xfrm>
          <a:prstGeom prst="rect">
            <a:avLst/>
          </a:prstGeom>
        </p:spPr>
      </p:pic>
      <p:pic>
        <p:nvPicPr>
          <p:cNvPr id="3" name="Picture 2" descr="A close up of a sign&#10;&#10;Description generated with high confidence">
            <a:extLst>
              <a:ext uri="{FF2B5EF4-FFF2-40B4-BE49-F238E27FC236}">
                <a16:creationId xmlns:a16="http://schemas.microsoft.com/office/drawing/2014/main" id="{019556E6-CB9E-4374-A7BE-7E5F95E88F7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6235" y="0"/>
            <a:ext cx="4687765" cy="1362257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DA4BA512-0EAD-3B8E-C5A0-D9CFF7C741E2}"/>
              </a:ext>
            </a:extLst>
          </p:cNvPr>
          <p:cNvSpPr txBox="1">
            <a:spLocks/>
          </p:cNvSpPr>
          <p:nvPr/>
        </p:nvSpPr>
        <p:spPr>
          <a:xfrm>
            <a:off x="604630" y="365125"/>
            <a:ext cx="8168309" cy="1325563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b="1" dirty="0">
                <a:latin typeface="Arial" panose="020B0604020202020204" pitchFamily="34" charset="0"/>
                <a:cs typeface="Arial" panose="020B0604020202020204" pitchFamily="34" charset="0"/>
              </a:rPr>
              <a:t>Course Measurers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EF8F799C-C35E-7080-96AC-008D513E3AFA}"/>
              </a:ext>
            </a:extLst>
          </p:cNvPr>
          <p:cNvSpPr txBox="1">
            <a:spLocks/>
          </p:cNvSpPr>
          <p:nvPr/>
        </p:nvSpPr>
        <p:spPr>
          <a:xfrm>
            <a:off x="604630" y="1451476"/>
            <a:ext cx="7934739" cy="4351338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3200" b="1" dirty="0">
                <a:latin typeface="Arial" panose="020B0604020202020204" pitchFamily="34" charset="0"/>
                <a:cs typeface="Arial" panose="020B0604020202020204" pitchFamily="34" charset="0"/>
              </a:rPr>
              <a:t>AUKCM Grade 2: qualified to measure any race other than national championships;</a:t>
            </a:r>
          </a:p>
          <a:p>
            <a:r>
              <a:rPr lang="en-GB" sz="3200" b="1" dirty="0">
                <a:latin typeface="Arial" panose="020B0604020202020204" pitchFamily="34" charset="0"/>
                <a:cs typeface="Arial" panose="020B0604020202020204" pitchFamily="34" charset="0"/>
              </a:rPr>
              <a:t>AUKCM Grade1: qualified to measure any race, including national championships;</a:t>
            </a:r>
          </a:p>
          <a:p>
            <a:r>
              <a:rPr lang="en-GB" sz="3200" b="1" dirty="0">
                <a:latin typeface="Arial" panose="020B0604020202020204" pitchFamily="34" charset="0"/>
                <a:cs typeface="Arial" panose="020B0604020202020204" pitchFamily="34" charset="0"/>
              </a:rPr>
              <a:t>World Athletics/AIMS Grade A &amp; B: qualified to measure AIMS registered international races.</a:t>
            </a:r>
          </a:p>
        </p:txBody>
      </p:sp>
    </p:spTree>
    <p:extLst>
      <p:ext uri="{BB962C8B-B14F-4D97-AF65-F5344CB8AC3E}">
        <p14:creationId xmlns:p14="http://schemas.microsoft.com/office/powerpoint/2010/main" val="1587152919"/>
      </p:ext>
    </p:extLst>
  </p:cSld>
  <p:clrMapOvr>
    <a:masterClrMapping/>
  </p:clrMapOvr>
  <p:transition spd="slow">
    <p:wip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F02227F-D792-4A7C-9AB0-82DAFAF77C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892033"/>
            <a:ext cx="9144000" cy="965967"/>
          </a:xfrm>
          <a:prstGeom prst="rect">
            <a:avLst/>
          </a:prstGeom>
        </p:spPr>
      </p:pic>
      <p:pic>
        <p:nvPicPr>
          <p:cNvPr id="3" name="Picture 2" descr="A close up of a sign&#10;&#10;Description generated with high confidence">
            <a:extLst>
              <a:ext uri="{FF2B5EF4-FFF2-40B4-BE49-F238E27FC236}">
                <a16:creationId xmlns:a16="http://schemas.microsoft.com/office/drawing/2014/main" id="{019556E6-CB9E-4374-A7BE-7E5F95E88F7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6235" y="0"/>
            <a:ext cx="4687765" cy="1362257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A6BBF7F6-D623-B6A8-BBB4-BEF25D4647A5}"/>
              </a:ext>
            </a:extLst>
          </p:cNvPr>
          <p:cNvSpPr txBox="1">
            <a:spLocks/>
          </p:cNvSpPr>
          <p:nvPr/>
        </p:nvSpPr>
        <p:spPr>
          <a:xfrm>
            <a:off x="136026" y="205182"/>
            <a:ext cx="8640418" cy="3116179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2400" b="1" dirty="0">
                <a:latin typeface="Arial" panose="020B0604020202020204" pitchFamily="34" charset="0"/>
                <a:cs typeface="Arial" panose="020B0604020202020204" pitchFamily="34" charset="0"/>
              </a:rPr>
              <a:t>As with track races, road runners </a:t>
            </a:r>
          </a:p>
          <a:p>
            <a:r>
              <a:rPr lang="en-GB" sz="2400" b="1" dirty="0">
                <a:latin typeface="Arial" panose="020B0604020202020204" pitchFamily="34" charset="0"/>
                <a:cs typeface="Arial" panose="020B0604020202020204" pitchFamily="34" charset="0"/>
              </a:rPr>
              <a:t>want to know that the race distance is accurate;</a:t>
            </a:r>
            <a:br>
              <a:rPr lang="en-GB" sz="24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GB" sz="24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2400" b="1" dirty="0">
                <a:latin typeface="Arial" panose="020B0604020202020204" pitchFamily="34" charset="0"/>
                <a:cs typeface="Arial" panose="020B0604020202020204" pitchFamily="34" charset="0"/>
              </a:rPr>
              <a:t>Any race advertising a specific distance must have a Certificate of Course Accuracy to receive a Scottish Athletics licence.</a:t>
            </a:r>
            <a:br>
              <a:rPr lang="en-GB" dirty="0"/>
            </a:br>
            <a:endParaRPr lang="en-GB" dirty="0"/>
          </a:p>
        </p:txBody>
      </p:sp>
      <p:pic>
        <p:nvPicPr>
          <p:cNvPr id="6" name="Picture 5" descr="Graphical user interface, text, application, email&#10;&#10;Description automatically generated">
            <a:extLst>
              <a:ext uri="{FF2B5EF4-FFF2-40B4-BE49-F238E27FC236}">
                <a16:creationId xmlns:a16="http://schemas.microsoft.com/office/drawing/2014/main" id="{EF38543B-B60A-3844-208B-081C358472A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4263" y="2277935"/>
            <a:ext cx="5314848" cy="3614098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758132086"/>
      </p:ext>
    </p:extLst>
  </p:cSld>
  <p:clrMapOvr>
    <a:masterClrMapping/>
  </p:clrMapOvr>
  <p:transition spd="slow">
    <p:wip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F02227F-D792-4A7C-9AB0-82DAFAF77C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892033"/>
            <a:ext cx="9144000" cy="965967"/>
          </a:xfrm>
          <a:prstGeom prst="rect">
            <a:avLst/>
          </a:prstGeom>
        </p:spPr>
      </p:pic>
      <p:pic>
        <p:nvPicPr>
          <p:cNvPr id="3" name="Picture 2" descr="A close up of a sign&#10;&#10;Description generated with high confidence">
            <a:extLst>
              <a:ext uri="{FF2B5EF4-FFF2-40B4-BE49-F238E27FC236}">
                <a16:creationId xmlns:a16="http://schemas.microsoft.com/office/drawing/2014/main" id="{019556E6-CB9E-4374-A7BE-7E5F95E88F7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6235" y="0"/>
            <a:ext cx="4687765" cy="1362257"/>
          </a:xfrm>
          <a:prstGeom prst="rect">
            <a:avLst/>
          </a:prstGeom>
        </p:spPr>
      </p:pic>
      <p:pic>
        <p:nvPicPr>
          <p:cNvPr id="5" name="Picture 2" descr="About World Athletics">
            <a:extLst>
              <a:ext uri="{FF2B5EF4-FFF2-40B4-BE49-F238E27FC236}">
                <a16:creationId xmlns:a16="http://schemas.microsoft.com/office/drawing/2014/main" id="{1238108E-BCF6-60F9-9A00-3838EA81CB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70058" y="3219730"/>
            <a:ext cx="2954944" cy="1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90F0D4D-5AA8-8331-689F-F5E956390474}"/>
              </a:ext>
            </a:extLst>
          </p:cNvPr>
          <p:cNvSpPr txBox="1"/>
          <p:nvPr/>
        </p:nvSpPr>
        <p:spPr>
          <a:xfrm>
            <a:off x="0" y="381916"/>
            <a:ext cx="7755467" cy="20621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3200" b="1" dirty="0">
                <a:latin typeface="Arial" panose="020B0604020202020204" pitchFamily="34" charset="0"/>
                <a:cs typeface="Arial" panose="020B0604020202020204" pitchFamily="34" charset="0"/>
              </a:rPr>
              <a:t>World Athletics and AIMS </a:t>
            </a:r>
          </a:p>
          <a:p>
            <a:pPr algn="ctr"/>
            <a:r>
              <a:rPr lang="en-GB" sz="3200" b="1" dirty="0">
                <a:latin typeface="Arial" panose="020B0604020202020204" pitchFamily="34" charset="0"/>
                <a:cs typeface="Arial" panose="020B0604020202020204" pitchFamily="34" charset="0"/>
              </a:rPr>
              <a:t>only recognise races that have </a:t>
            </a:r>
          </a:p>
          <a:p>
            <a:pPr algn="ctr"/>
            <a:r>
              <a:rPr lang="en-GB" sz="3200" b="1" dirty="0">
                <a:latin typeface="Arial" panose="020B0604020202020204" pitchFamily="34" charset="0"/>
                <a:cs typeface="Arial" panose="020B0604020202020204" pitchFamily="34" charset="0"/>
              </a:rPr>
              <a:t>been measured to WA standards using approved measurement practices.</a:t>
            </a:r>
            <a:endParaRPr lang="en-GB" sz="3200" dirty="0"/>
          </a:p>
        </p:txBody>
      </p:sp>
      <p:pic>
        <p:nvPicPr>
          <p:cNvPr id="7" name="Picture 4" descr="Association of International Marathons and Distance Races - AIMS - KRAKOW  THE OPEN CITY">
            <a:extLst>
              <a:ext uri="{FF2B5EF4-FFF2-40B4-BE49-F238E27FC236}">
                <a16:creationId xmlns:a16="http://schemas.microsoft.com/office/drawing/2014/main" id="{F83394FB-8AB2-0DE8-3A0C-B6DE678DD1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0117" y="3525810"/>
            <a:ext cx="2116138" cy="81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F64DB617-1734-894F-B97B-63B94161959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4828" y="2494651"/>
            <a:ext cx="4839758" cy="3419641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3592399962"/>
      </p:ext>
    </p:extLst>
  </p:cSld>
  <p:clrMapOvr>
    <a:masterClrMapping/>
  </p:clrMapOvr>
  <p:transition spd="slow">
    <p:wip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F02227F-D792-4A7C-9AB0-82DAFAF77C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892033"/>
            <a:ext cx="9144000" cy="965967"/>
          </a:xfrm>
          <a:prstGeom prst="rect">
            <a:avLst/>
          </a:prstGeom>
        </p:spPr>
      </p:pic>
      <p:pic>
        <p:nvPicPr>
          <p:cNvPr id="3" name="Picture 2" descr="A close up of a sign&#10;&#10;Description generated with high confidence">
            <a:extLst>
              <a:ext uri="{FF2B5EF4-FFF2-40B4-BE49-F238E27FC236}">
                <a16:creationId xmlns:a16="http://schemas.microsoft.com/office/drawing/2014/main" id="{019556E6-CB9E-4374-A7BE-7E5F95E88F7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6235" y="0"/>
            <a:ext cx="4687765" cy="136225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F711452-D786-2F68-114C-A1EA54E8CE07}"/>
              </a:ext>
            </a:extLst>
          </p:cNvPr>
          <p:cNvSpPr txBox="1">
            <a:spLocks/>
          </p:cNvSpPr>
          <p:nvPr/>
        </p:nvSpPr>
        <p:spPr>
          <a:xfrm>
            <a:off x="838200" y="365125"/>
            <a:ext cx="5814391" cy="1325563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4800" b="1" dirty="0">
                <a:latin typeface="Arial" panose="020B0604020202020204" pitchFamily="34" charset="0"/>
                <a:cs typeface="Arial" panose="020B0604020202020204" pitchFamily="34" charset="0"/>
              </a:rPr>
              <a:t>Certificates of Course Accuracy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81E70013-9832-D75E-2352-F53F8A52A2B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02438972"/>
              </p:ext>
            </p:extLst>
          </p:nvPr>
        </p:nvGraphicFramePr>
        <p:xfrm>
          <a:off x="971198" y="1774983"/>
          <a:ext cx="5548394" cy="4145280"/>
        </p:xfrm>
        <a:graphic>
          <a:graphicData uri="http://schemas.openxmlformats.org/drawingml/2006/table">
            <a:tbl>
              <a:tblPr/>
              <a:tblGrid>
                <a:gridCol w="2774197">
                  <a:extLst>
                    <a:ext uri="{9D8B030D-6E8A-4147-A177-3AD203B41FA5}">
                      <a16:colId xmlns:a16="http://schemas.microsoft.com/office/drawing/2014/main" val="2701663301"/>
                    </a:ext>
                  </a:extLst>
                </a:gridCol>
                <a:gridCol w="2774197">
                  <a:extLst>
                    <a:ext uri="{9D8B030D-6E8A-4147-A177-3AD203B41FA5}">
                      <a16:colId xmlns:a16="http://schemas.microsoft.com/office/drawing/2014/main" val="60423126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l"/>
                      <a:r>
                        <a:rPr lang="en-GB" sz="28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2015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sz="2800" b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3300694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/>
                      <a:r>
                        <a:rPr lang="en-GB" sz="28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2016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sz="28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9834055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/>
                      <a:r>
                        <a:rPr lang="en-GB" sz="28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2017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sz="2800" b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9243534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/>
                      <a:r>
                        <a:rPr lang="en-GB" sz="28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2018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sz="28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133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9032759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/>
                      <a:r>
                        <a:rPr lang="en-GB" sz="28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2019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sz="28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232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7536987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/>
                      <a:r>
                        <a:rPr lang="en-GB" sz="28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sz="28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123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8847114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/>
                      <a:r>
                        <a:rPr lang="en-GB" sz="28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2021    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sz="28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191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3746153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/>
                      <a:r>
                        <a:rPr lang="en-GB" sz="28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2022 (to date)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sz="28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214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942014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31657576"/>
      </p:ext>
    </p:extLst>
  </p:cSld>
  <p:clrMapOvr>
    <a:masterClrMapping/>
  </p:clrMapOvr>
  <p:transition spd="slow">
    <p:wip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F02227F-D792-4A7C-9AB0-82DAFAF77C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892033"/>
            <a:ext cx="9144000" cy="965967"/>
          </a:xfrm>
          <a:prstGeom prst="rect">
            <a:avLst/>
          </a:prstGeom>
        </p:spPr>
      </p:pic>
      <p:pic>
        <p:nvPicPr>
          <p:cNvPr id="3" name="Picture 2" descr="A close up of a sign&#10;&#10;Description generated with high confidence">
            <a:extLst>
              <a:ext uri="{FF2B5EF4-FFF2-40B4-BE49-F238E27FC236}">
                <a16:creationId xmlns:a16="http://schemas.microsoft.com/office/drawing/2014/main" id="{019556E6-CB9E-4374-A7BE-7E5F95E88F7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6235" y="0"/>
            <a:ext cx="4687765" cy="1362257"/>
          </a:xfrm>
          <a:prstGeom prst="rect">
            <a:avLst/>
          </a:prstGeom>
        </p:spPr>
      </p:pic>
      <p:pic>
        <p:nvPicPr>
          <p:cNvPr id="2" name="Picture 1" descr="Map&#10;&#10;Description automatically generated">
            <a:extLst>
              <a:ext uri="{FF2B5EF4-FFF2-40B4-BE49-F238E27FC236}">
                <a16:creationId xmlns:a16="http://schemas.microsoft.com/office/drawing/2014/main" id="{AC4FDFDA-8E24-D2AF-A7C6-D5F42AE2B4B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035" y="800279"/>
            <a:ext cx="6397615" cy="5091754"/>
          </a:xfrm>
          <a:prstGeom prst="rect">
            <a:avLst/>
          </a:prstGeom>
          <a:ln w="38100" cap="rnd" cmpd="thickThin"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3502938729"/>
      </p:ext>
    </p:extLst>
  </p:cSld>
  <p:clrMapOvr>
    <a:masterClrMapping/>
  </p:clrMapOvr>
  <p:transition spd="slow">
    <p:wip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F02227F-D792-4A7C-9AB0-82DAFAF77C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892033"/>
            <a:ext cx="9144000" cy="965967"/>
          </a:xfrm>
          <a:prstGeom prst="rect">
            <a:avLst/>
          </a:prstGeom>
        </p:spPr>
      </p:pic>
      <p:pic>
        <p:nvPicPr>
          <p:cNvPr id="3" name="Picture 2" descr="A close up of a sign&#10;&#10;Description generated with high confidence">
            <a:extLst>
              <a:ext uri="{FF2B5EF4-FFF2-40B4-BE49-F238E27FC236}">
                <a16:creationId xmlns:a16="http://schemas.microsoft.com/office/drawing/2014/main" id="{019556E6-CB9E-4374-A7BE-7E5F95E88F7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6235" y="0"/>
            <a:ext cx="4687765" cy="1362257"/>
          </a:xfrm>
          <a:prstGeom prst="rect">
            <a:avLst/>
          </a:prstGeom>
        </p:spPr>
      </p:pic>
      <p:pic>
        <p:nvPicPr>
          <p:cNvPr id="2" name="Picture 1" descr="Diagram&#10;&#10;Description automatically generated">
            <a:extLst>
              <a:ext uri="{FF2B5EF4-FFF2-40B4-BE49-F238E27FC236}">
                <a16:creationId xmlns:a16="http://schemas.microsoft.com/office/drawing/2014/main" id="{1A541A7A-58F1-96EA-E9A0-590ECBE6AA05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prstClr val="black"/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5808" y="902630"/>
            <a:ext cx="5029646" cy="49198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4301578"/>
      </p:ext>
    </p:extLst>
  </p:cSld>
  <p:clrMapOvr>
    <a:masterClrMapping/>
  </p:clrMapOvr>
  <p:transition spd="slow">
    <p:wipe/>
  </p:transition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 template - coaching" id="{625CD08D-2911-474D-ADD8-0BBAD7B40B2C}" vid="{A03E9DBB-2AD6-4030-B10B-59B8FEA3A650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2016E61ECD77C43A7695B35AA3CBE50" ma:contentTypeVersion="16" ma:contentTypeDescription="Create a new document." ma:contentTypeScope="" ma:versionID="c6f47f3605f16785cf1dfc1d4cb22b1f">
  <xsd:schema xmlns:xsd="http://www.w3.org/2001/XMLSchema" xmlns:xs="http://www.w3.org/2001/XMLSchema" xmlns:p="http://schemas.microsoft.com/office/2006/metadata/properties" xmlns:ns2="d4e97e60-d57b-46f0-8c68-1d25f9ddb920" xmlns:ns3="d4a48426-97cc-4a61-94fb-56c3682b2352" targetNamespace="http://schemas.microsoft.com/office/2006/metadata/properties" ma:root="true" ma:fieldsID="b701013f6d4352e705b63bcb1afd5ff1" ns2:_="" ns3:_="">
    <xsd:import namespace="d4e97e60-d57b-46f0-8c68-1d25f9ddb920"/>
    <xsd:import namespace="d4a48426-97cc-4a61-94fb-56c3682b235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LengthInSeconds" minOccurs="0"/>
                <xsd:element ref="ns2:lcf76f155ced4ddcb4097134ff3c332f" minOccurs="0"/>
                <xsd:element ref="ns3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4e97e60-d57b-46f0-8c68-1d25f9ddb92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4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5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ec1864b2-1c78-431e-8829-5aec5be4143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4a48426-97cc-4a61-94fb-56c3682b2352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cfc8ceca-2b09-4946-bae4-220cf38f94f5}" ma:internalName="TaxCatchAll" ma:showField="CatchAllData" ma:web="d4a48426-97cc-4a61-94fb-56c3682b235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d4e97e60-d57b-46f0-8c68-1d25f9ddb920">
      <Terms xmlns="http://schemas.microsoft.com/office/infopath/2007/PartnerControls"/>
    </lcf76f155ced4ddcb4097134ff3c332f>
    <TaxCatchAll xmlns="d4a48426-97cc-4a61-94fb-56c3682b2352" xsi:nil="true"/>
  </documentManagement>
</p:properties>
</file>

<file path=customXml/itemProps1.xml><?xml version="1.0" encoding="utf-8"?>
<ds:datastoreItem xmlns:ds="http://schemas.openxmlformats.org/officeDocument/2006/customXml" ds:itemID="{2E58BDE1-6368-4429-BAD1-35B779D32CF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4e97e60-d57b-46f0-8c68-1d25f9ddb920"/>
    <ds:schemaRef ds:uri="d4a48426-97cc-4a61-94fb-56c3682b235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1D11974E-5E79-4493-91C9-962B78451CD7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F7512C38-192B-4927-8F5E-BB15EDBD6886}">
  <ds:schemaRefs>
    <ds:schemaRef ds:uri="http://schemas.microsoft.com/office/2006/metadata/properties"/>
    <ds:schemaRef ds:uri="http://schemas.microsoft.com/office/infopath/2007/PartnerControls"/>
    <ds:schemaRef ds:uri="d4e97e60-d57b-46f0-8c68-1d25f9ddb920"/>
    <ds:schemaRef ds:uri="d4a48426-97cc-4a61-94fb-56c3682b2352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Presentation template - coaching</Template>
  <TotalTime>191</TotalTime>
  <Words>269</Words>
  <Application>Microsoft Office PowerPoint</Application>
  <PresentationFormat>On-screen Show (4:3)</PresentationFormat>
  <Paragraphs>32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4" baseType="lpstr">
      <vt:lpstr>Arial</vt:lpstr>
      <vt:lpstr>Arial Black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Darren Ritchie</dc:creator>
  <cp:lastModifiedBy>Measurement</cp:lastModifiedBy>
  <cp:revision>22</cp:revision>
  <cp:lastPrinted>2017-08-31T09:19:47Z</cp:lastPrinted>
  <dcterms:created xsi:type="dcterms:W3CDTF">2017-08-31T09:42:49Z</dcterms:created>
  <dcterms:modified xsi:type="dcterms:W3CDTF">2022-10-30T11:31:46Z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0x010100FE1B0376E969144E826EB23AACC914C9</vt:lpwstr>
  </property>
  <property fmtid="{D5CDD505-2E9C-101B-9397-08002B2CF9AE}" pid="3" name="MediaServiceImageTags">
    <vt:lpwstr/>
  </property>
</Properties>
</file>