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4" r:id="rId6"/>
    <p:sldId id="265" r:id="rId7"/>
    <p:sldId id="268" r:id="rId8"/>
    <p:sldId id="270" r:id="rId9"/>
    <p:sldId id="269" r:id="rId10"/>
    <p:sldId id="272" r:id="rId11"/>
    <p:sldId id="273" r:id="rId12"/>
    <p:sldId id="274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182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6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79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90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882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09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07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5758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116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925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65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A23-7614-4F59-9B0A-7E5307FCDE8D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697FA-68D7-7045-14C9-C0C91B2B31A9}"/>
              </a:ext>
            </a:extLst>
          </p:cNvPr>
          <p:cNvSpPr txBox="1">
            <a:spLocks/>
          </p:cNvSpPr>
          <p:nvPr/>
        </p:nvSpPr>
        <p:spPr>
          <a:xfrm>
            <a:off x="0" y="1119023"/>
            <a:ext cx="9144000" cy="2216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Road Race Course Measurement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EFD5CA-6BDD-2F2F-E5E2-D9BC33D11B30}"/>
              </a:ext>
            </a:extLst>
          </p:cNvPr>
          <p:cNvSpPr txBox="1">
            <a:spLocks/>
          </p:cNvSpPr>
          <p:nvPr/>
        </p:nvSpPr>
        <p:spPr>
          <a:xfrm>
            <a:off x="119269" y="2990163"/>
            <a:ext cx="9011478" cy="2719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Mike Burns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 Measurement Coordinator, Scottish Athletics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Secretary, Association of UK Course Measurers (AUKCM)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Area Course Measurement Secretary, AUKCM, Scotland</a:t>
            </a:r>
          </a:p>
        </p:txBody>
      </p:sp>
    </p:spTree>
    <p:extLst>
      <p:ext uri="{BB962C8B-B14F-4D97-AF65-F5344CB8AC3E}">
        <p14:creationId xmlns:p14="http://schemas.microsoft.com/office/powerpoint/2010/main" val="1011961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2" name="Picture 1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9E024373-AEA7-49B9-3B61-8A15D5C1F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31" y="942697"/>
            <a:ext cx="4687764" cy="45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16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FE5BC-FECC-FC73-AB6B-06B9D0CFF1D1}"/>
              </a:ext>
            </a:extLst>
          </p:cNvPr>
          <p:cNvSpPr txBox="1">
            <a:spLocks/>
          </p:cNvSpPr>
          <p:nvPr/>
        </p:nvSpPr>
        <p:spPr>
          <a:xfrm>
            <a:off x="533188" y="965625"/>
            <a:ext cx="7532639" cy="1587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Association of UK Course Measurers (AUKCM) maintains a system for the measurement and certification of road running courses in the UK.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Association was formed in January 2010.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Reconstituted in February 2017 as a company limited by guarantee.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AUKCM will certify courses on behalf of bodies which have rules regarding the measurement and certification of their courses (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Scottish Athletics, Athletics England, Athletics Wales and the Association of Running Clubs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activities of the Association are funded by a modest Measurement Registration Fee paid by governing bodies to AUKCM for each measurement. </a:t>
            </a:r>
          </a:p>
        </p:txBody>
      </p:sp>
    </p:spTree>
    <p:extLst>
      <p:ext uri="{BB962C8B-B14F-4D97-AF65-F5344CB8AC3E}">
        <p14:creationId xmlns:p14="http://schemas.microsoft.com/office/powerpoint/2010/main" val="22106542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4BA512-0EAD-3B8E-C5A0-D9CFF7C741E2}"/>
              </a:ext>
            </a:extLst>
          </p:cNvPr>
          <p:cNvSpPr txBox="1">
            <a:spLocks/>
          </p:cNvSpPr>
          <p:nvPr/>
        </p:nvSpPr>
        <p:spPr>
          <a:xfrm>
            <a:off x="604630" y="365125"/>
            <a:ext cx="81683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Course Measurers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F799C-C35E-7080-96AC-008D513E3AFA}"/>
              </a:ext>
            </a:extLst>
          </p:cNvPr>
          <p:cNvSpPr txBox="1">
            <a:spLocks/>
          </p:cNvSpPr>
          <p:nvPr/>
        </p:nvSpPr>
        <p:spPr>
          <a:xfrm>
            <a:off x="604630" y="1451476"/>
            <a:ext cx="793473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AUKCM Grade 2: qualified to measure any race other than national championships;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AUKCM Grade1: qualified to measure any race, including national championships;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World Athletics/AIMS Grade A &amp; B: qualified to measure AIMS registered international races.</a:t>
            </a:r>
          </a:p>
        </p:txBody>
      </p:sp>
    </p:spTree>
    <p:extLst>
      <p:ext uri="{BB962C8B-B14F-4D97-AF65-F5344CB8AC3E}">
        <p14:creationId xmlns:p14="http://schemas.microsoft.com/office/powerpoint/2010/main" val="15871529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BBF7F6-D623-B6A8-BBB4-BEF25D4647A5}"/>
              </a:ext>
            </a:extLst>
          </p:cNvPr>
          <p:cNvSpPr txBox="1">
            <a:spLocks/>
          </p:cNvSpPr>
          <p:nvPr/>
        </p:nvSpPr>
        <p:spPr>
          <a:xfrm>
            <a:off x="136026" y="205182"/>
            <a:ext cx="8640418" cy="31161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 with track races, road runners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want to know that the race distance is accurate;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Any race advertising a specific distance must have a Certificate of Course Accuracy to receive a Scottish Athletics licence.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38543B-B60A-3844-208B-081C35847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63" y="2277935"/>
            <a:ext cx="5314848" cy="36140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81320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2" descr="About World Athletics">
            <a:extLst>
              <a:ext uri="{FF2B5EF4-FFF2-40B4-BE49-F238E27FC236}">
                <a16:creationId xmlns:a16="http://schemas.microsoft.com/office/drawing/2014/main" id="{1238108E-BCF6-60F9-9A00-3838EA81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58" y="3219730"/>
            <a:ext cx="2954944" cy="1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F0D4D-5AA8-8331-689F-F5E956390474}"/>
              </a:ext>
            </a:extLst>
          </p:cNvPr>
          <p:cNvSpPr txBox="1"/>
          <p:nvPr/>
        </p:nvSpPr>
        <p:spPr>
          <a:xfrm>
            <a:off x="0" y="381916"/>
            <a:ext cx="77554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World Athletics and AIMS 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only recognise races that have 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been measured to WA standards using approved measurement practices.</a:t>
            </a:r>
            <a:endParaRPr lang="en-GB" sz="3200" dirty="0"/>
          </a:p>
        </p:txBody>
      </p:sp>
      <p:pic>
        <p:nvPicPr>
          <p:cNvPr id="7" name="Picture 4" descr="Association of International Marathons and Distance Races - AIMS - KRAKOW  THE OPEN CITY">
            <a:extLst>
              <a:ext uri="{FF2B5EF4-FFF2-40B4-BE49-F238E27FC236}">
                <a16:creationId xmlns:a16="http://schemas.microsoft.com/office/drawing/2014/main" id="{F83394FB-8AB2-0DE8-3A0C-B6DE678D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7" y="3525810"/>
            <a:ext cx="2116138" cy="8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DB617-1734-894F-B97B-63B941619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28" y="2494651"/>
            <a:ext cx="4839758" cy="3419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23999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11452-D786-2F68-114C-A1EA54E8CE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814391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Certificates of Course Accuracy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E70013-9832-D75E-2352-F53F8A52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38972"/>
              </p:ext>
            </p:extLst>
          </p:nvPr>
        </p:nvGraphicFramePr>
        <p:xfrm>
          <a:off x="971198" y="1774983"/>
          <a:ext cx="5548394" cy="4145280"/>
        </p:xfrm>
        <a:graphic>
          <a:graphicData uri="http://schemas.openxmlformats.org/drawingml/2006/table">
            <a:tbl>
              <a:tblPr/>
              <a:tblGrid>
                <a:gridCol w="2774197">
                  <a:extLst>
                    <a:ext uri="{9D8B030D-6E8A-4147-A177-3AD203B41FA5}">
                      <a16:colId xmlns:a16="http://schemas.microsoft.com/office/drawing/2014/main" val="2701663301"/>
                    </a:ext>
                  </a:extLst>
                </a:gridCol>
                <a:gridCol w="2774197">
                  <a:extLst>
                    <a:ext uri="{9D8B030D-6E8A-4147-A177-3AD203B41FA5}">
                      <a16:colId xmlns:a16="http://schemas.microsoft.com/office/drawing/2014/main" val="60423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006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40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27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6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71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 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461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(to date)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20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575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AC4FDFDA-8E24-D2AF-A7C6-D5F42AE2B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" y="800279"/>
            <a:ext cx="6397615" cy="5091754"/>
          </a:xfrm>
          <a:prstGeom prst="rect">
            <a:avLst/>
          </a:prstGeom>
          <a:ln w="38100" cap="rnd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029387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A541A7A-58F1-96EA-E9A0-590ECBE6AA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08" y="902630"/>
            <a:ext cx="5029646" cy="49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15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aching" id="{625CD08D-2911-474D-ADD8-0BBAD7B40B2C}" vid="{A03E9DBB-2AD6-4030-B10B-59B8FEA3A6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6" ma:contentTypeDescription="Create a new document." ma:contentTypeScope="" ma:versionID="c6f47f3605f16785cf1dfc1d4cb22b1f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701013f6d4352e705b63bcb1afd5ff1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97e60-d57b-46f0-8c68-1d25f9ddb920">
      <Terms xmlns="http://schemas.microsoft.com/office/infopath/2007/PartnerControls"/>
    </lcf76f155ced4ddcb4097134ff3c332f>
    <TaxCatchAll xmlns="d4a48426-97cc-4a61-94fb-56c3682b2352" xsi:nil="true"/>
  </documentManagement>
</p:properties>
</file>

<file path=customXml/itemProps1.xml><?xml version="1.0" encoding="utf-8"?>
<ds:datastoreItem xmlns:ds="http://schemas.openxmlformats.org/officeDocument/2006/customXml" ds:itemID="{2E58BDE1-6368-4429-BAD1-35B779D32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97e60-d57b-46f0-8c68-1d25f9ddb920"/>
    <ds:schemaRef ds:uri="d4a48426-97cc-4a61-94fb-56c3682b2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11974E-5E79-4493-91C9-962B78451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512C38-192B-4927-8F5E-BB15EDBD6886}">
  <ds:schemaRefs>
    <ds:schemaRef ds:uri="http://schemas.microsoft.com/office/2006/metadata/properties"/>
    <ds:schemaRef ds:uri="http://schemas.microsoft.com/office/infopath/2007/PartnerControls"/>
    <ds:schemaRef ds:uri="d4e97e60-d57b-46f0-8c68-1d25f9ddb920"/>
    <ds:schemaRef ds:uri="d4a48426-97cc-4a61-94fb-56c3682b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coaching</Template>
  <TotalTime>191</TotalTime>
  <Words>269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Ritchie</dc:creator>
  <cp:lastModifiedBy>Measurement</cp:lastModifiedBy>
  <cp:revision>22</cp:revision>
  <cp:lastPrinted>2017-08-31T09:19:47Z</cp:lastPrinted>
  <dcterms:created xsi:type="dcterms:W3CDTF">2017-08-31T09:42:49Z</dcterms:created>
  <dcterms:modified xsi:type="dcterms:W3CDTF">2022-10-30T11:31:46Z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0x010100FE1B0376E969144E826EB23AACC914C9</vt:lpwstr>
  </property>
  <property fmtid="{D5CDD505-2E9C-101B-9397-08002B2CF9AE}" pid="3" name="MediaServiceImageTags">
    <vt:lpwstr/>
  </property>
</Properties>
</file>